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8"/>
  </p:notesMasterIdLst>
  <p:sldIdLst>
    <p:sldId id="257" r:id="rId2"/>
    <p:sldId id="258" r:id="rId3"/>
    <p:sldId id="440" r:id="rId4"/>
    <p:sldId id="436" r:id="rId5"/>
    <p:sldId id="431" r:id="rId6"/>
    <p:sldId id="433" r:id="rId7"/>
    <p:sldId id="434" r:id="rId8"/>
    <p:sldId id="429" r:id="rId9"/>
    <p:sldId id="441" r:id="rId10"/>
    <p:sldId id="442" r:id="rId11"/>
    <p:sldId id="443" r:id="rId12"/>
    <p:sldId id="444" r:id="rId13"/>
    <p:sldId id="445" r:id="rId14"/>
    <p:sldId id="448" r:id="rId15"/>
    <p:sldId id="446" r:id="rId16"/>
    <p:sldId id="449" r:id="rId17"/>
    <p:sldId id="447" r:id="rId18"/>
    <p:sldId id="273" r:id="rId19"/>
    <p:sldId id="450" r:id="rId20"/>
    <p:sldId id="452" r:id="rId21"/>
    <p:sldId id="453" r:id="rId22"/>
    <p:sldId id="454" r:id="rId23"/>
    <p:sldId id="459" r:id="rId24"/>
    <p:sldId id="460" r:id="rId25"/>
    <p:sldId id="275" r:id="rId26"/>
    <p:sldId id="259" r:id="rId27"/>
    <p:sldId id="260" r:id="rId28"/>
    <p:sldId id="266" r:id="rId29"/>
    <p:sldId id="267" r:id="rId30"/>
    <p:sldId id="268" r:id="rId31"/>
    <p:sldId id="269" r:id="rId32"/>
    <p:sldId id="270" r:id="rId33"/>
    <p:sldId id="271" r:id="rId34"/>
    <p:sldId id="274" r:id="rId35"/>
    <p:sldId id="272" r:id="rId36"/>
    <p:sldId id="461" r:id="rId37"/>
    <p:sldId id="276" r:id="rId38"/>
    <p:sldId id="277" r:id="rId39"/>
    <p:sldId id="463" r:id="rId40"/>
    <p:sldId id="464" r:id="rId41"/>
    <p:sldId id="280" r:id="rId42"/>
    <p:sldId id="462" r:id="rId43"/>
    <p:sldId id="301" r:id="rId44"/>
    <p:sldId id="304" r:id="rId45"/>
    <p:sldId id="305" r:id="rId46"/>
    <p:sldId id="307" r:id="rId47"/>
    <p:sldId id="309" r:id="rId48"/>
    <p:sldId id="333" r:id="rId49"/>
    <p:sldId id="334" r:id="rId50"/>
    <p:sldId id="337" r:id="rId51"/>
    <p:sldId id="321" r:id="rId52"/>
    <p:sldId id="327" r:id="rId53"/>
    <p:sldId id="328" r:id="rId54"/>
    <p:sldId id="329" r:id="rId55"/>
    <p:sldId id="330" r:id="rId56"/>
    <p:sldId id="331" r:id="rId57"/>
    <p:sldId id="332" r:id="rId58"/>
    <p:sldId id="342" r:id="rId59"/>
    <p:sldId id="343" r:id="rId60"/>
    <p:sldId id="458" r:id="rId61"/>
    <p:sldId id="366" r:id="rId62"/>
    <p:sldId id="367" r:id="rId63"/>
    <p:sldId id="368" r:id="rId64"/>
    <p:sldId id="369" r:id="rId65"/>
    <p:sldId id="457" r:id="rId66"/>
    <p:sldId id="350" r:id="rId67"/>
    <p:sldId id="351" r:id="rId68"/>
    <p:sldId id="352" r:id="rId69"/>
    <p:sldId id="353" r:id="rId70"/>
    <p:sldId id="354" r:id="rId71"/>
    <p:sldId id="371" r:id="rId72"/>
    <p:sldId id="372" r:id="rId73"/>
    <p:sldId id="373" r:id="rId74"/>
    <p:sldId id="381" r:id="rId75"/>
    <p:sldId id="278" r:id="rId76"/>
    <p:sldId id="279" r:id="rId7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525A7-1DEF-406E-827F-5C73AE08E204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F4F6A-4637-4A4D-9AEA-62B830E1E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197-7ABC-4245-9E01-30623BCEA81B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6C50-7CEC-4651-905D-3A443230C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197-7ABC-4245-9E01-30623BCEA81B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6C50-7CEC-4651-905D-3A443230C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197-7ABC-4245-9E01-30623BCEA81B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6C50-7CEC-4651-905D-3A443230C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197-7ABC-4245-9E01-30623BCEA81B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6C50-7CEC-4651-905D-3A443230C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197-7ABC-4245-9E01-30623BCEA81B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6C50-7CEC-4651-905D-3A443230C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197-7ABC-4245-9E01-30623BCEA81B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6C50-7CEC-4651-905D-3A443230C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197-7ABC-4245-9E01-30623BCEA81B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6C50-7CEC-4651-905D-3A443230C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197-7ABC-4245-9E01-30623BCEA81B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6C50-7CEC-4651-905D-3A443230C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197-7ABC-4245-9E01-30623BCEA81B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6C50-7CEC-4651-905D-3A443230C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197-7ABC-4245-9E01-30623BCEA81B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6C50-7CEC-4651-905D-3A443230C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197-7ABC-4245-9E01-30623BCEA81B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6C50-7CEC-4651-905D-3A443230C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23197-7ABC-4245-9E01-30623BCEA81B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16C50-7CEC-4651-905D-3A443230C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92896"/>
            <a:ext cx="7416824" cy="216024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+mn-lt"/>
              </a:rPr>
              <a:t>Движение. </a:t>
            </a:r>
            <a:r>
              <a:rPr lang="kk-KZ" sz="3600" b="1" dirty="0">
                <a:latin typeface="+mn-lt"/>
              </a:rPr>
              <a:t>Периферические</a:t>
            </a:r>
            <a:r>
              <a:rPr lang="ru-RU" sz="3600" b="1" dirty="0">
                <a:latin typeface="+mn-lt"/>
              </a:rPr>
              <a:t> компоненты двигательной системы и их расстройства</a:t>
            </a:r>
          </a:p>
        </p:txBody>
      </p:sp>
      <p:sp>
        <p:nvSpPr>
          <p:cNvPr id="16386" name="AutoShape 2" descr="Картинки по запросу посох асклепия век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посох асклепия век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Межреберные нервы (</a:t>
            </a:r>
            <a:r>
              <a:rPr lang="en-US" sz="3600" dirty="0" err="1"/>
              <a:t>nn</a:t>
            </a:r>
            <a:r>
              <a:rPr lang="en-US" sz="3600" dirty="0"/>
              <a:t>. </a:t>
            </a:r>
            <a:r>
              <a:rPr lang="en-US" sz="3600" dirty="0" err="1"/>
              <a:t>intercostales</a:t>
            </a:r>
            <a:r>
              <a:rPr lang="en-US" sz="3600" dirty="0"/>
              <a:t>)</a:t>
            </a:r>
            <a:endParaRPr lang="ru-RU" sz="3600" dirty="0"/>
          </a:p>
        </p:txBody>
      </p:sp>
      <p:pic>
        <p:nvPicPr>
          <p:cNvPr id="9" name="Содержимое 8" descr="межреберные нерв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6993" y="1700808"/>
            <a:ext cx="3057007" cy="2520280"/>
          </a:xfrm>
        </p:spPr>
      </p:pic>
      <p:sp>
        <p:nvSpPr>
          <p:cNvPr id="10" name="Прямоугольник 9"/>
          <p:cNvSpPr/>
          <p:nvPr/>
        </p:nvSpPr>
        <p:spPr>
          <a:xfrm>
            <a:off x="395536" y="1484784"/>
            <a:ext cx="56166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Межреберные нервы (</a:t>
            </a:r>
            <a:r>
              <a:rPr lang="en-US" sz="2400" b="1" dirty="0" err="1"/>
              <a:t>nn</a:t>
            </a:r>
            <a:r>
              <a:rPr lang="en-US" sz="2400" b="1" dirty="0"/>
              <a:t>. </a:t>
            </a:r>
            <a:r>
              <a:rPr lang="en-US" sz="2400" b="1" dirty="0" err="1"/>
              <a:t>intercostales</a:t>
            </a:r>
            <a:r>
              <a:rPr lang="en-US" sz="2400" b="1" dirty="0"/>
              <a:t>) </a:t>
            </a:r>
            <a:r>
              <a:rPr lang="en-US" sz="2400" dirty="0"/>
              <a:t>– </a:t>
            </a:r>
            <a:r>
              <a:rPr lang="ru-RU" sz="2400" dirty="0"/>
              <a:t>иннервируют  собственные мышцы груди (</a:t>
            </a:r>
            <a:r>
              <a:rPr lang="ru-RU" sz="2400" dirty="0" err="1"/>
              <a:t>дыхаельная</a:t>
            </a:r>
            <a:r>
              <a:rPr lang="ru-RU" sz="2400" dirty="0"/>
              <a:t> мускулатура), мышцы брюшной стенки, кожа груди и живота.</a:t>
            </a:r>
            <a:endParaRPr lang="ru-RU" sz="2200" b="1" dirty="0"/>
          </a:p>
          <a:p>
            <a:endParaRPr lang="ru-RU" sz="2200" b="1" dirty="0"/>
          </a:p>
          <a:p>
            <a:r>
              <a:rPr lang="ru-RU" sz="2200" b="1" dirty="0"/>
              <a:t>Межреберная невралгия </a:t>
            </a:r>
            <a:r>
              <a:rPr lang="ru-RU" sz="2200" dirty="0"/>
              <a:t>– боли в районе груди, межреберном и </a:t>
            </a:r>
            <a:r>
              <a:rPr lang="ru-RU" sz="2200" dirty="0" err="1"/>
              <a:t>загрудинном</a:t>
            </a:r>
            <a:r>
              <a:rPr lang="ru-RU" sz="2200" dirty="0"/>
              <a:t> пространстве, могут быть похожи на сердечные боли.  </a:t>
            </a:r>
            <a:r>
              <a:rPr lang="ru-RU" sz="2200" b="1" dirty="0"/>
              <a:t>Наиболее частая причина – остеохондроз, </a:t>
            </a:r>
            <a:r>
              <a:rPr lang="ru-RU" sz="2200" dirty="0"/>
              <a:t>сдавливание корешков нервов в межпозвонковых дисках.</a:t>
            </a:r>
          </a:p>
        </p:txBody>
      </p:sp>
      <p:pic>
        <p:nvPicPr>
          <p:cNvPr id="11" name="Рисунок 10" descr="остеохондро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509120"/>
            <a:ext cx="2016223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Шейное сплетение (</a:t>
            </a:r>
            <a:r>
              <a:rPr lang="en-US" dirty="0"/>
              <a:t>plexus </a:t>
            </a:r>
            <a:r>
              <a:rPr lang="en-US" dirty="0" err="1"/>
              <a:t>cervicalis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Шейное сплетение (</a:t>
            </a:r>
            <a:r>
              <a:rPr lang="en-US" b="1" dirty="0"/>
              <a:t>plexus </a:t>
            </a:r>
            <a:r>
              <a:rPr lang="en-US" b="1" dirty="0" err="1"/>
              <a:t>cervicalis</a:t>
            </a:r>
            <a:r>
              <a:rPr lang="en-US" b="1" dirty="0"/>
              <a:t>) </a:t>
            </a:r>
            <a:r>
              <a:rPr lang="en-US" dirty="0"/>
              <a:t>– </a:t>
            </a:r>
            <a:r>
              <a:rPr lang="ru-RU" dirty="0"/>
              <a:t>образовано сплетением ветвей С</a:t>
            </a:r>
            <a:r>
              <a:rPr lang="en-US" baseline="-25000" dirty="0"/>
              <a:t>I</a:t>
            </a:r>
            <a:r>
              <a:rPr lang="ru-RU" dirty="0"/>
              <a:t>– С</a:t>
            </a:r>
            <a:r>
              <a:rPr lang="en-US" baseline="-25000" dirty="0"/>
              <a:t>IV</a:t>
            </a:r>
            <a:r>
              <a:rPr lang="ru-RU" dirty="0"/>
              <a:t>. Лежит сбоку от поперечных отростков позвонков, прикрыто </a:t>
            </a:r>
            <a:r>
              <a:rPr lang="ru-RU" dirty="0" err="1"/>
              <a:t>грудино-ключично-сосцевидной</a:t>
            </a:r>
            <a:r>
              <a:rPr lang="ru-RU" dirty="0"/>
              <a:t> мышцы</a:t>
            </a:r>
          </a:p>
          <a:p>
            <a:pPr>
              <a:buNone/>
            </a:pPr>
            <a:r>
              <a:rPr lang="ru-RU" b="1" dirty="0"/>
              <a:t>Важнейшие нервы шейного сплетения:</a:t>
            </a:r>
          </a:p>
          <a:p>
            <a:pPr>
              <a:buNone/>
            </a:pPr>
            <a:r>
              <a:rPr lang="ru-RU" b="1" dirty="0"/>
              <a:t>Малый затылочный нерв</a:t>
            </a:r>
            <a:r>
              <a:rPr lang="ru-RU" dirty="0"/>
              <a:t> – чувствительный, кожи затылка.</a:t>
            </a:r>
          </a:p>
          <a:p>
            <a:pPr>
              <a:buNone/>
            </a:pPr>
            <a:r>
              <a:rPr lang="ru-RU" b="1" dirty="0"/>
              <a:t>Большой ушной нерв </a:t>
            </a:r>
            <a:r>
              <a:rPr lang="ru-RU" dirty="0"/>
              <a:t>– чувствительность ушной раковины и наружного слухового прохода.</a:t>
            </a:r>
          </a:p>
          <a:p>
            <a:pPr>
              <a:buNone/>
            </a:pPr>
            <a:r>
              <a:rPr lang="ru-RU" b="1" dirty="0"/>
              <a:t>Поперечный нерв шеи </a:t>
            </a:r>
            <a:r>
              <a:rPr lang="ru-RU" dirty="0"/>
              <a:t>– чувствительный, кожа шеи.</a:t>
            </a:r>
          </a:p>
          <a:p>
            <a:pPr>
              <a:buNone/>
            </a:pPr>
            <a:r>
              <a:rPr lang="ru-RU" b="1" dirty="0"/>
              <a:t>Подключичные нервы </a:t>
            </a:r>
            <a:r>
              <a:rPr lang="ru-RU" dirty="0"/>
              <a:t>– пучок смешанных нервов, кожа над ключицей, большая грудная и дельтовидная мышцы.</a:t>
            </a:r>
          </a:p>
          <a:p>
            <a:pPr>
              <a:buNone/>
            </a:pPr>
            <a:r>
              <a:rPr lang="ru-RU" b="1" dirty="0"/>
              <a:t>Диафрагмальный нерв </a:t>
            </a:r>
            <a:r>
              <a:rPr lang="ru-RU" dirty="0"/>
              <a:t>–  смешанный нерв, иннервация диафрагмы, плевру, перикард, брюшинные связки печени.</a:t>
            </a:r>
          </a:p>
          <a:p>
            <a:pPr>
              <a:buNone/>
            </a:pPr>
            <a:r>
              <a:rPr lang="ru-RU" b="1" i="1" dirty="0"/>
              <a:t> 	Двигательные нервы шейного сплетения иннервируют мышцы шеи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Шейное сплетение</a:t>
            </a:r>
          </a:p>
        </p:txBody>
      </p:sp>
      <p:pic>
        <p:nvPicPr>
          <p:cNvPr id="4" name="Содержимое 3" descr="шейное сплетение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3816424" cy="4283594"/>
          </a:xfrm>
        </p:spPr>
      </p:pic>
      <p:pic>
        <p:nvPicPr>
          <p:cNvPr id="5" name="Рисунок 4" descr="диафрагмальный нер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700808"/>
            <a:ext cx="3545286" cy="43774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Плечевое сплетение (</a:t>
            </a:r>
            <a:r>
              <a:rPr lang="en-US" sz="3600" dirty="0"/>
              <a:t>plexus </a:t>
            </a:r>
            <a:r>
              <a:rPr lang="en-US" sz="3600" dirty="0" err="1"/>
              <a:t>brachialis</a:t>
            </a:r>
            <a:r>
              <a:rPr lang="en-US" sz="3600" dirty="0"/>
              <a:t>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Плечевое сплетение (</a:t>
            </a:r>
            <a:r>
              <a:rPr lang="en-US" sz="2400" b="1" dirty="0"/>
              <a:t>plexus </a:t>
            </a:r>
            <a:r>
              <a:rPr lang="en-US" sz="2400" b="1" dirty="0" err="1"/>
              <a:t>brachialis</a:t>
            </a:r>
            <a:r>
              <a:rPr lang="en-US" sz="2400" b="1" dirty="0"/>
              <a:t>) </a:t>
            </a:r>
            <a:r>
              <a:rPr lang="en-US" sz="2400" dirty="0"/>
              <a:t>- </a:t>
            </a:r>
            <a:r>
              <a:rPr lang="ru-RU" sz="2400" dirty="0"/>
              <a:t>образовано сплетением ветвей С</a:t>
            </a:r>
            <a:r>
              <a:rPr lang="en-US" sz="2400" baseline="-25000" dirty="0"/>
              <a:t>V</a:t>
            </a:r>
            <a:r>
              <a:rPr lang="ru-RU" sz="2400" dirty="0"/>
              <a:t>– С</a:t>
            </a:r>
            <a:r>
              <a:rPr lang="en-US" sz="2400" baseline="-25000" dirty="0"/>
              <a:t>VIII</a:t>
            </a:r>
            <a:r>
              <a:rPr lang="en-US" sz="2400" dirty="0"/>
              <a:t> + </a:t>
            </a:r>
            <a:r>
              <a:rPr lang="en-US" sz="2400" dirty="0" err="1"/>
              <a:t>Th</a:t>
            </a:r>
            <a:r>
              <a:rPr lang="en-US" sz="2400" baseline="-25000" dirty="0" err="1"/>
              <a:t>I</a:t>
            </a:r>
            <a:r>
              <a:rPr lang="ru-RU" sz="2400" dirty="0"/>
              <a:t>. Лежит </a:t>
            </a:r>
            <a:r>
              <a:rPr lang="en-US" sz="2400" dirty="0"/>
              <a:t> </a:t>
            </a:r>
            <a:r>
              <a:rPr lang="ru-RU" sz="2400" dirty="0"/>
              <a:t>в области подключичной ямки и спускается к подмышечной впадине. </a:t>
            </a:r>
            <a:endParaRPr lang="ru-RU" sz="2400" b="1" dirty="0"/>
          </a:p>
          <a:p>
            <a:pPr>
              <a:buNone/>
            </a:pPr>
            <a:r>
              <a:rPr lang="ru-RU" sz="2400" b="1" dirty="0"/>
              <a:t>Основные  группы нервов плечевого сплетения:</a:t>
            </a:r>
          </a:p>
          <a:p>
            <a:pPr>
              <a:buNone/>
            </a:pPr>
            <a:r>
              <a:rPr lang="ru-RU" sz="2400" b="1" dirty="0"/>
              <a:t>1. Длинные нервы плечевого сплетения </a:t>
            </a:r>
            <a:r>
              <a:rPr lang="ru-RU" sz="2400" dirty="0"/>
              <a:t>– иннервируют верхнюю конечность</a:t>
            </a:r>
          </a:p>
          <a:p>
            <a:pPr>
              <a:buNone/>
            </a:pPr>
            <a:r>
              <a:rPr lang="ru-RU" sz="2400" b="1" dirty="0"/>
              <a:t>2. Короткие нервы плечевого сплетения </a:t>
            </a:r>
            <a:r>
              <a:rPr lang="ru-RU" sz="2400" dirty="0"/>
              <a:t>– иннервируют мышцы плечевого пояса, мышцы груди, мышцы спины.</a:t>
            </a:r>
            <a:r>
              <a:rPr lang="en-US" sz="2400" dirty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Plexus </a:t>
            </a:r>
            <a:r>
              <a:rPr lang="en-US" dirty="0" err="1"/>
              <a:t>Brachialis</a:t>
            </a:r>
            <a:endParaRPr lang="ru-RU" dirty="0"/>
          </a:p>
        </p:txBody>
      </p:sp>
      <p:pic>
        <p:nvPicPr>
          <p:cNvPr id="6" name="Содержимое 5" descr="плечевое сплет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7136"/>
            <a:ext cx="8229600" cy="403209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Длинные нервы (ветви) плечевого сплетения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Медиальный кожный нерв плеча </a:t>
            </a:r>
            <a:r>
              <a:rPr lang="ru-RU" dirty="0"/>
              <a:t>– кожа внутренней поверхности плеча.</a:t>
            </a:r>
          </a:p>
          <a:p>
            <a:r>
              <a:rPr lang="ru-RU" b="1" dirty="0"/>
              <a:t>Медиальный кожный нерв предплечья </a:t>
            </a:r>
            <a:r>
              <a:rPr lang="ru-RU" dirty="0"/>
              <a:t>– кожа внутренней поверхности предплечья.</a:t>
            </a:r>
          </a:p>
          <a:p>
            <a:r>
              <a:rPr lang="ru-RU" b="1" dirty="0"/>
              <a:t>Мышечно-кожный нерв </a:t>
            </a:r>
            <a:r>
              <a:rPr lang="ru-RU" dirty="0"/>
              <a:t>– мышцы плеча</a:t>
            </a:r>
          </a:p>
          <a:p>
            <a:r>
              <a:rPr lang="ru-RU" b="1" dirty="0"/>
              <a:t>Срединный нерв </a:t>
            </a:r>
            <a:r>
              <a:rPr lang="ru-RU" dirty="0"/>
              <a:t>– передняя группа мышц предплечья (сгибатели), мышцы и кожа  кистей рук..</a:t>
            </a:r>
          </a:p>
          <a:p>
            <a:r>
              <a:rPr lang="ru-RU" b="1" dirty="0"/>
              <a:t>Локтевой нерв </a:t>
            </a:r>
            <a:r>
              <a:rPr lang="ru-RU" dirty="0"/>
              <a:t>– передняя группа мышц предплечья,  сгибатели кисти и пальцев рук.</a:t>
            </a:r>
          </a:p>
          <a:p>
            <a:r>
              <a:rPr lang="ru-RU" b="1" dirty="0"/>
              <a:t>Лучевой нерв </a:t>
            </a:r>
            <a:r>
              <a:rPr lang="ru-RU" dirty="0"/>
              <a:t>– самый толстый, задняя группа мышц и кожа плеча (разгибатели), задняя группа мышц и кожа предплечья (разгибатели), кожа пальцев рук.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Длинные нервы плечевого сплетения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4725144"/>
            <a:ext cx="3034680" cy="1324744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Медиальный  нерв </a:t>
            </a:r>
          </a:p>
          <a:p>
            <a:r>
              <a:rPr lang="ru-RU" sz="2400" dirty="0"/>
              <a:t>Локтевой нерв</a:t>
            </a:r>
          </a:p>
          <a:p>
            <a:r>
              <a:rPr lang="ru-RU" sz="2400" dirty="0"/>
              <a:t>Лучевой нерв </a:t>
            </a:r>
          </a:p>
        </p:txBody>
      </p:sp>
      <p:pic>
        <p:nvPicPr>
          <p:cNvPr id="7" name="Рисунок 6" descr="длинные нервы плечевого сплете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628800"/>
            <a:ext cx="4381500" cy="27622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Короткие ветви плечевого сплетения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ru-RU" sz="2200" b="1" dirty="0"/>
              <a:t>Короткие нервы плечевого сплетения </a:t>
            </a:r>
            <a:r>
              <a:rPr lang="ru-RU" sz="2200" dirty="0"/>
              <a:t>– иннервируют мышцы плечевого пояса, мышцы груди и спины.</a:t>
            </a:r>
          </a:p>
          <a:p>
            <a:r>
              <a:rPr lang="ru-RU" sz="2200" b="1" dirty="0" err="1"/>
              <a:t>Подкрыльцовый</a:t>
            </a:r>
            <a:r>
              <a:rPr lang="ru-RU" sz="2200" b="1" dirty="0"/>
              <a:t> нерв </a:t>
            </a:r>
            <a:r>
              <a:rPr lang="ru-RU" sz="2200" dirty="0"/>
              <a:t>- иннервирует сумку плечевого сустава .</a:t>
            </a:r>
          </a:p>
          <a:p>
            <a:endParaRPr lang="ru-RU" dirty="0"/>
          </a:p>
        </p:txBody>
      </p:sp>
      <p:pic>
        <p:nvPicPr>
          <p:cNvPr id="4" name="Рисунок 3" descr="короткие ветви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00808"/>
            <a:ext cx="4288492" cy="353300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78198" cy="644495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поражении верхнего ствола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нарушения поднимания плеча и сгибания в локтевом суставе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выпадение сухожильного рефлекса бицепса плеча.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нижнего ствола плечевого сплетения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нарушению функций мышц кисти, сгибателей кисти, пальцев.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сохраняются функции круглого пронатора и лучевого сгибателя кисти.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Изолированное повреждение среднего первичного ствола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частичное выпадению функций лучевого нерва, за исключением плечелучевой мышцы, источником иннервации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является верхний первичный ствол.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4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Поясничное сплетение (</a:t>
            </a:r>
            <a:r>
              <a:rPr lang="en-US" sz="3600" dirty="0"/>
              <a:t>plexus </a:t>
            </a:r>
            <a:r>
              <a:rPr lang="en-US" sz="3600" dirty="0" err="1"/>
              <a:t>lumbales</a:t>
            </a:r>
            <a:r>
              <a:rPr lang="en-US" sz="3600" dirty="0"/>
              <a:t>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Поясничное сплетение (</a:t>
            </a:r>
            <a:r>
              <a:rPr lang="en-US" sz="2400" b="1" dirty="0"/>
              <a:t>plexus </a:t>
            </a:r>
            <a:r>
              <a:rPr lang="en-US" sz="2400" b="1" dirty="0" err="1"/>
              <a:t>lumbales</a:t>
            </a:r>
            <a:r>
              <a:rPr lang="en-US" sz="2400" b="1" dirty="0"/>
              <a:t>) - </a:t>
            </a:r>
            <a:r>
              <a:rPr lang="ru-RU" sz="2400" dirty="0"/>
              <a:t>образовано сплетением ветвей </a:t>
            </a:r>
            <a:r>
              <a:rPr lang="en-US" sz="2400" dirty="0" err="1"/>
              <a:t>Th</a:t>
            </a:r>
            <a:r>
              <a:rPr lang="en-US" sz="2400" baseline="-25000" dirty="0" err="1"/>
              <a:t>XII</a:t>
            </a:r>
            <a:r>
              <a:rPr lang="en-US" sz="2400" dirty="0"/>
              <a:t>+</a:t>
            </a:r>
            <a:r>
              <a:rPr lang="ru-RU" sz="2400" dirty="0"/>
              <a:t> </a:t>
            </a:r>
            <a:r>
              <a:rPr lang="en-US" sz="2400" dirty="0"/>
              <a:t>(L</a:t>
            </a:r>
            <a:r>
              <a:rPr lang="en-US" sz="2400" baseline="-25000" dirty="0"/>
              <a:t>I</a:t>
            </a:r>
            <a:r>
              <a:rPr lang="ru-RU" sz="2400" dirty="0"/>
              <a:t>– </a:t>
            </a:r>
            <a:r>
              <a:rPr lang="en-US" sz="2400" dirty="0"/>
              <a:t>L</a:t>
            </a:r>
            <a:r>
              <a:rPr lang="en-US" sz="2400" baseline="-25000" dirty="0"/>
              <a:t>IV</a:t>
            </a:r>
            <a:r>
              <a:rPr lang="en-US" sz="2400" dirty="0"/>
              <a:t>)</a:t>
            </a:r>
            <a:r>
              <a:rPr lang="ru-RU" sz="2400" dirty="0"/>
              <a:t>. Лежит в толще подвздошно-поясничной мышцы.</a:t>
            </a:r>
          </a:p>
          <a:p>
            <a:pPr>
              <a:buNone/>
            </a:pPr>
            <a:r>
              <a:rPr lang="ru-RU" sz="2400" b="1" dirty="0"/>
              <a:t>Выделяют две группы нервных волокон:</a:t>
            </a:r>
          </a:p>
          <a:p>
            <a:r>
              <a:rPr lang="ru-RU" sz="2400" b="1" dirty="0"/>
              <a:t>Короткие волокна  (нервы) поясничного сплетения </a:t>
            </a:r>
            <a:r>
              <a:rPr lang="ru-RU" sz="2400" dirty="0"/>
              <a:t>– иннервация нижней части мышц и кожа брюшной стенки, наружные половые органы и верхняя часть бедра (подвздошно-чревный нерв; подвздошно-паховый нерв ; </a:t>
            </a:r>
            <a:r>
              <a:rPr lang="ru-RU" sz="2400" dirty="0" err="1"/>
              <a:t>бедренно-половой</a:t>
            </a:r>
            <a:r>
              <a:rPr lang="ru-RU" sz="2400" dirty="0"/>
              <a:t> </a:t>
            </a:r>
            <a:r>
              <a:rPr lang="ru-RU" sz="2400" dirty="0" err="1"/>
              <a:t>нерв</a:t>
            </a:r>
            <a:r>
              <a:rPr lang="ru-RU" sz="2400" dirty="0"/>
              <a:t>)</a:t>
            </a:r>
          </a:p>
          <a:p>
            <a:pPr marL="514350" indent="-514350">
              <a:buAutoNum type="arabicPeriod"/>
            </a:pPr>
            <a:r>
              <a:rPr lang="ru-RU" sz="2400" b="1" dirty="0"/>
              <a:t>Длинные волокна (нервы) поясничного сплетения </a:t>
            </a:r>
            <a:r>
              <a:rPr lang="ru-RU" sz="2400" dirty="0"/>
              <a:t>– иннервация мышц и кожи нижних конечностей.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>
                    <a:lumMod val="90000"/>
                  </a:schemeClr>
                </a:solidFill>
              </a:rPr>
              <a:t>Анатомические компоненты ПНС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86874" cy="5000660"/>
          </a:xfrm>
        </p:spPr>
        <p:txBody>
          <a:bodyPr/>
          <a:lstStyle/>
          <a:p>
            <a:r>
              <a:rPr lang="ru-RU" dirty="0"/>
              <a:t>задние и передние корешки спинного мозга </a:t>
            </a:r>
          </a:p>
          <a:p>
            <a:r>
              <a:rPr lang="ru-RU" dirty="0"/>
              <a:t>межпозвоночные спинальные ганглии,</a:t>
            </a:r>
          </a:p>
          <a:p>
            <a:r>
              <a:rPr lang="ru-RU" dirty="0"/>
              <a:t> спинномозговые нервы, их сплетения, </a:t>
            </a:r>
          </a:p>
          <a:p>
            <a:r>
              <a:rPr lang="ru-RU" dirty="0"/>
              <a:t>периферические нервы, </a:t>
            </a:r>
          </a:p>
          <a:p>
            <a:r>
              <a:rPr lang="ru-RU" dirty="0"/>
              <a:t>корешки и ганглии черепных нервов и черепные нервы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Длинные нервы поясничного сплетения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b="1" dirty="0"/>
              <a:t>Латеральный кожный нерв бедра </a:t>
            </a:r>
            <a:r>
              <a:rPr lang="ru-RU" sz="2600" dirty="0"/>
              <a:t>– иннервирует кожу наружной поверхности бедра.</a:t>
            </a:r>
          </a:p>
          <a:p>
            <a:r>
              <a:rPr lang="ru-RU" sz="2600" b="1" dirty="0"/>
              <a:t>Запирательный нерв </a:t>
            </a:r>
            <a:r>
              <a:rPr lang="ru-RU" sz="2600" dirty="0"/>
              <a:t>– проходит  через запирательный канал, иннервирует тазобедренный сустав, приводящие мышцы бедра, кожу внутренней поверхности бедра.</a:t>
            </a:r>
          </a:p>
          <a:p>
            <a:r>
              <a:rPr lang="ru-RU" sz="2600" b="1" dirty="0"/>
              <a:t>Бедренный нерв </a:t>
            </a:r>
            <a:r>
              <a:rPr lang="ru-RU" sz="2600" dirty="0"/>
              <a:t>– самый крупный, иннервирует переднюю группу мышц и кожу передней поверхности бедра, кожа медиальной поверхности  голени и тыл стопы.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Крестцовое сплетение (</a:t>
            </a:r>
            <a:r>
              <a:rPr lang="en-US" sz="3600" dirty="0"/>
              <a:t>plexus </a:t>
            </a:r>
            <a:r>
              <a:rPr lang="en-US" sz="3600" dirty="0" err="1"/>
              <a:t>sacralis</a:t>
            </a:r>
            <a:r>
              <a:rPr lang="en-US" sz="3600" dirty="0"/>
              <a:t>)</a:t>
            </a:r>
            <a:r>
              <a:rPr lang="ru-RU" sz="3600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dirty="0"/>
              <a:t>Крестцовое сплетение (</a:t>
            </a:r>
            <a:r>
              <a:rPr lang="en-US" sz="2400" b="1" dirty="0"/>
              <a:t>plexus </a:t>
            </a:r>
            <a:r>
              <a:rPr lang="en-US" sz="2400" b="1" dirty="0" err="1"/>
              <a:t>sacralis</a:t>
            </a:r>
            <a:r>
              <a:rPr lang="en-US" sz="2400" b="1" dirty="0"/>
              <a:t>) - </a:t>
            </a:r>
            <a:r>
              <a:rPr lang="ru-RU" sz="2400" dirty="0"/>
              <a:t>образовано сплетением ветвей </a:t>
            </a:r>
            <a:r>
              <a:rPr lang="en-US" sz="2400" dirty="0"/>
              <a:t>(L</a:t>
            </a:r>
            <a:r>
              <a:rPr lang="en-US" sz="2400" baseline="-25000" dirty="0"/>
              <a:t>IV</a:t>
            </a:r>
            <a:r>
              <a:rPr lang="ru-RU" sz="2400" dirty="0"/>
              <a:t>– </a:t>
            </a:r>
            <a:r>
              <a:rPr lang="en-US" sz="2400" dirty="0"/>
              <a:t>L</a:t>
            </a:r>
            <a:r>
              <a:rPr lang="en-US" sz="2400" baseline="-25000" dirty="0"/>
              <a:t>V</a:t>
            </a:r>
            <a:r>
              <a:rPr lang="en-US" sz="2400" dirty="0"/>
              <a:t>)+ (S</a:t>
            </a:r>
            <a:r>
              <a:rPr lang="en-US" sz="2400" baseline="-25000" dirty="0"/>
              <a:t>I</a:t>
            </a:r>
            <a:r>
              <a:rPr lang="ru-RU" sz="2400" dirty="0"/>
              <a:t>– </a:t>
            </a:r>
            <a:r>
              <a:rPr lang="en-US" sz="2400" dirty="0"/>
              <a:t>S</a:t>
            </a:r>
            <a:r>
              <a:rPr lang="en-US" sz="2400" baseline="-25000" dirty="0"/>
              <a:t>V</a:t>
            </a:r>
            <a:r>
              <a:rPr lang="en-US" sz="2400" dirty="0"/>
              <a:t>)+</a:t>
            </a:r>
            <a:r>
              <a:rPr lang="en-US" sz="2400" dirty="0" err="1"/>
              <a:t>Co</a:t>
            </a:r>
            <a:r>
              <a:rPr lang="en-US" sz="2400" baseline="-25000" dirty="0" err="1"/>
              <a:t>I</a:t>
            </a:r>
            <a:r>
              <a:rPr lang="ru-RU" sz="2400" dirty="0"/>
              <a:t>. Лежит в </a:t>
            </a:r>
            <a:r>
              <a:rPr lang="en-US" sz="2400" dirty="0"/>
              <a:t> </a:t>
            </a:r>
            <a:r>
              <a:rPr lang="ru-RU" sz="2400" dirty="0"/>
              <a:t>малом тазу, на передней поверхности крестца и грушевидной мышцы.</a:t>
            </a:r>
          </a:p>
          <a:p>
            <a:pPr>
              <a:buNone/>
            </a:pPr>
            <a:r>
              <a:rPr lang="ru-RU" sz="2400" b="1" dirty="0"/>
              <a:t>Выделяют две группы нервных волокон: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400" b="1" dirty="0"/>
              <a:t>Короткие нервы крестцового сплетения </a:t>
            </a:r>
            <a:r>
              <a:rPr lang="ru-RU" sz="2400" dirty="0"/>
              <a:t>– иннервируют мышцы таза. (</a:t>
            </a:r>
            <a:r>
              <a:rPr lang="ru-RU" sz="2400" b="1" dirty="0"/>
              <a:t>Срамной нерв </a:t>
            </a:r>
            <a:r>
              <a:rPr lang="ru-RU" sz="2400" dirty="0"/>
              <a:t>– разветвляется в области седалищно-прямокишечной ямки, иннервирует мышцы тазового дна, кожу и мышцы промежности, наружные половые органы.)</a:t>
            </a:r>
          </a:p>
          <a:p>
            <a:pPr marL="514350" indent="-514350">
              <a:buAutoNum type="arabicPeriod"/>
            </a:pPr>
            <a:r>
              <a:rPr lang="ru-RU" sz="2400" b="1" dirty="0"/>
              <a:t>Длинные нервы крестцового сплетения </a:t>
            </a:r>
            <a:r>
              <a:rPr lang="ru-RU" sz="2400" dirty="0"/>
              <a:t>– иннервируют  кожу промежности, ягодичной области и задней поверхности бедра, мышцы задней поверхности бедра, мышцы голени и стопы.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Длинные мышцы крестцового сплетения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b="1" dirty="0"/>
              <a:t>Задний кожный нерв бедра </a:t>
            </a:r>
            <a:r>
              <a:rPr lang="ru-RU" dirty="0"/>
              <a:t>– иннервирует кожа промежности, ягодичной области и задней поверхности бедра.</a:t>
            </a:r>
          </a:p>
          <a:p>
            <a:pPr marL="514350" indent="-514350">
              <a:buAutoNum type="arabicPeriod"/>
            </a:pPr>
            <a:r>
              <a:rPr lang="ru-RU" b="1" dirty="0"/>
              <a:t>Седалищный нерв  (</a:t>
            </a:r>
            <a:r>
              <a:rPr lang="en-US" b="1" dirty="0"/>
              <a:t>n. </a:t>
            </a:r>
            <a:r>
              <a:rPr lang="en-US" b="1" dirty="0" err="1"/>
              <a:t>ischiadicus</a:t>
            </a:r>
            <a:r>
              <a:rPr lang="en-US" b="1" dirty="0"/>
              <a:t>)</a:t>
            </a:r>
            <a:r>
              <a:rPr lang="ru-RU" dirty="0"/>
              <a:t>– иннервирует заднюю группу мышц бедра (разгибатели), в подколенной ямке </a:t>
            </a:r>
            <a:r>
              <a:rPr lang="ru-RU" b="1" dirty="0"/>
              <a:t>делится на более мелкие ветви:</a:t>
            </a:r>
          </a:p>
          <a:p>
            <a:pPr marL="514350" indent="-514350"/>
            <a:r>
              <a:rPr lang="ru-RU" b="1" dirty="0"/>
              <a:t>Большеберцовый нерв </a:t>
            </a:r>
            <a:r>
              <a:rPr lang="ru-RU" dirty="0"/>
              <a:t>(медиальный нерв икры, подошвенные нервы) – иннервирует  заднюю группу мышц голени (разгибатели), кожу и мышцы стопы. </a:t>
            </a:r>
          </a:p>
          <a:p>
            <a:pPr marL="514350" indent="-514350"/>
            <a:r>
              <a:rPr lang="ru-RU" b="1" dirty="0"/>
              <a:t>Малоберцовый нерв </a:t>
            </a:r>
            <a:r>
              <a:rPr lang="ru-RU" dirty="0"/>
              <a:t>( поверхностный и глубокий малоберцовые нервы, нерв икры) –  мышцы латеральной группы голени, мышцы и кожа ступней.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Поясничное и крестцовое сплетения</a:t>
            </a:r>
          </a:p>
        </p:txBody>
      </p:sp>
      <p:pic>
        <p:nvPicPr>
          <p:cNvPr id="4" name="Содержимое 3" descr="поясничное сплет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3924245" cy="4525963"/>
          </a:xfrm>
        </p:spPr>
      </p:pic>
      <p:pic>
        <p:nvPicPr>
          <p:cNvPr id="6" name="Рисунок 5" descr="поясничное сплетение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340768"/>
            <a:ext cx="3641020" cy="482263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Нервы нижней конечности</a:t>
            </a:r>
          </a:p>
        </p:txBody>
      </p:sp>
      <p:pic>
        <p:nvPicPr>
          <p:cNvPr id="6" name="Содержимое 5" descr="поясничные и крестцовые нерв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12776"/>
            <a:ext cx="1944216" cy="4638736"/>
          </a:xfrm>
        </p:spPr>
      </p:pic>
      <p:pic>
        <p:nvPicPr>
          <p:cNvPr id="7" name="Рисунок 6" descr="седалищный нерв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12776"/>
            <a:ext cx="3947670" cy="430847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606190" cy="63729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пояснично-крестцового сплетения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смешанное нарушение движений и чувствительности периферического характера (с вялым парезом и атрофией мышц)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выпадение сухожильных рефлексов (коленного рефлекса при поражении поясничного сплетения, ахиллова — при поражении крестцового сплетения)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потовой секреции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боль, стреляющая в ногу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отсутствие нарушений мочеиспускания (за исключением редких случаев поражения срамного сплетения (S2—S4)).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402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>
                    <a:lumMod val="90000"/>
                  </a:schemeClr>
                </a:solidFill>
              </a:rPr>
              <a:t>ПАТОМОРФОЛОГИЯ ПЕРИФЕРИЧЕСКИХ НЕРВОВ 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072098"/>
          </a:xfrm>
        </p:spPr>
        <p:txBody>
          <a:bodyPr/>
          <a:lstStyle/>
          <a:p>
            <a:pPr>
              <a:buNone/>
            </a:pPr>
            <a:r>
              <a:rPr lang="ru-RU" dirty="0"/>
              <a:t>   Выделяют 3 варианта патологических процессов в периферических нервах. </a:t>
            </a:r>
          </a:p>
          <a:p>
            <a:r>
              <a:rPr lang="ru-RU" dirty="0"/>
              <a:t>1. </a:t>
            </a:r>
            <a:r>
              <a:rPr lang="ru-RU" dirty="0" err="1"/>
              <a:t>Валлеровское</a:t>
            </a:r>
            <a:r>
              <a:rPr lang="ru-RU" dirty="0"/>
              <a:t> перерождение (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реакция на пересечение нерва</a:t>
            </a:r>
            <a:r>
              <a:rPr lang="ru-RU" dirty="0"/>
              <a:t>) </a:t>
            </a:r>
          </a:p>
          <a:p>
            <a:r>
              <a:rPr lang="ru-RU" dirty="0"/>
              <a:t>2. Атрофия и дегенерация аксона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(</a:t>
            </a:r>
            <a:r>
              <a:rPr lang="ru-RU" dirty="0" err="1">
                <a:solidFill>
                  <a:schemeClr val="tx2">
                    <a:lumMod val="90000"/>
                  </a:schemeClr>
                </a:solidFill>
              </a:rPr>
              <a:t>аксонопатия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) </a:t>
            </a:r>
          </a:p>
          <a:p>
            <a:r>
              <a:rPr lang="ru-RU" dirty="0"/>
              <a:t>3. Сегментарная </a:t>
            </a:r>
            <a:r>
              <a:rPr lang="ru-RU" dirty="0" err="1"/>
              <a:t>демиелинизация</a:t>
            </a:r>
            <a:r>
              <a:rPr lang="ru-RU" dirty="0"/>
              <a:t>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(</a:t>
            </a:r>
            <a:r>
              <a:rPr lang="ru-RU" dirty="0" err="1">
                <a:solidFill>
                  <a:schemeClr val="tx2">
                    <a:lumMod val="90000"/>
                  </a:schemeClr>
                </a:solidFill>
              </a:rPr>
              <a:t>миелинопатия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)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600" dirty="0" err="1"/>
              <a:t>Валлеровское</a:t>
            </a:r>
            <a:r>
              <a:rPr lang="ru-RU" sz="3600" dirty="0"/>
              <a:t> перерождение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857892"/>
          </a:xfrm>
        </p:spPr>
        <p:txBody>
          <a:bodyPr/>
          <a:lstStyle/>
          <a:p>
            <a:r>
              <a:rPr lang="ru-RU" sz="2400" dirty="0"/>
              <a:t>Причина - механическое повреждения или ишемия периферического нерва </a:t>
            </a:r>
          </a:p>
          <a:p>
            <a:r>
              <a:rPr lang="ru-RU" sz="2400" dirty="0"/>
              <a:t> Дистально от места повреждения происходит дегенерация аксонов и миелиновых оболочек. </a:t>
            </a:r>
          </a:p>
          <a:p>
            <a:r>
              <a:rPr lang="ru-RU" sz="2400" dirty="0"/>
              <a:t>Уже через 24 часа после перерезки периферического нерва в дистальных отрезках волокон намечаются дегенеративные изменения осевого цилиндра и мякотной оболочки, которые неуклонно нарастают, ведя к некрозу волокна.</a:t>
            </a:r>
          </a:p>
          <a:p>
            <a:r>
              <a:rPr lang="ru-RU" sz="2400" dirty="0"/>
              <a:t>Процесс  необратимый, неуклонно ведущий к некрозу всего участка волокна от места перерезки до периферического концевого аппарата (синапса) включительно.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Атрофия и дегенерация аксона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(</a:t>
            </a:r>
            <a:r>
              <a:rPr lang="ru-RU" dirty="0" err="1">
                <a:solidFill>
                  <a:schemeClr val="tx2">
                    <a:lumMod val="90000"/>
                  </a:schemeClr>
                </a:solidFill>
              </a:rPr>
              <a:t>аксонопатия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572560" cy="4900634"/>
          </a:xfrm>
        </p:spPr>
        <p:txBody>
          <a:bodyPr/>
          <a:lstStyle/>
          <a:p>
            <a:r>
              <a:rPr lang="ru-RU" sz="2800" dirty="0"/>
              <a:t>В основе - метаболические нарушения в нейронах, приводящие к дистальному распаду аксонов. </a:t>
            </a:r>
          </a:p>
          <a:p>
            <a:r>
              <a:rPr lang="ru-RU" sz="2800" dirty="0"/>
              <a:t>Развитие </a:t>
            </a:r>
            <a:r>
              <a:rPr lang="ru-RU" sz="2800" dirty="0" err="1"/>
              <a:t>аксонной</a:t>
            </a:r>
            <a:r>
              <a:rPr lang="ru-RU" sz="2800" dirty="0"/>
              <a:t> дегенерации наблюдается при метаболических заболеваниях и действии экзо- и эндогенных токсинов</a:t>
            </a:r>
          </a:p>
          <a:p>
            <a:r>
              <a:rPr lang="ru-RU" sz="2800" dirty="0"/>
              <a:t>Клинически это находит выражение в дистальной симметричной </a:t>
            </a:r>
            <a:r>
              <a:rPr lang="ru-RU" sz="2800" dirty="0" err="1"/>
              <a:t>полиневропатии</a:t>
            </a:r>
            <a:r>
              <a:rPr lang="ru-RU" sz="2800" dirty="0"/>
              <a:t> с вялым парезом, полиневритическим типом нарушение чувствительности.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dirty="0">
                <a:solidFill>
                  <a:schemeClr val="tx2">
                    <a:lumMod val="90000"/>
                  </a:schemeClr>
                </a:solidFill>
              </a:rPr>
              <a:t>Сегментарная </a:t>
            </a:r>
            <a:r>
              <a:rPr lang="ru-RU" sz="3400" b="1" dirty="0" err="1">
                <a:solidFill>
                  <a:schemeClr val="tx2">
                    <a:lumMod val="90000"/>
                  </a:schemeClr>
                </a:solidFill>
              </a:rPr>
              <a:t>демиелинизация</a:t>
            </a:r>
            <a:r>
              <a:rPr lang="ru-RU" sz="3400" b="1" dirty="0">
                <a:solidFill>
                  <a:schemeClr val="tx2">
                    <a:lumMod val="90000"/>
                  </a:schemeClr>
                </a:solidFill>
              </a:rPr>
              <a:t> (</a:t>
            </a:r>
            <a:r>
              <a:rPr lang="ru-RU" sz="3400" b="1" dirty="0" err="1">
                <a:solidFill>
                  <a:schemeClr val="tx2">
                    <a:lumMod val="90000"/>
                  </a:schemeClr>
                </a:solidFill>
              </a:rPr>
              <a:t>миелинопатия</a:t>
            </a:r>
            <a:r>
              <a:rPr lang="ru-RU" sz="3400" b="1" dirty="0">
                <a:solidFill>
                  <a:schemeClr val="tx2">
                    <a:lumMod val="90000"/>
                  </a:schemeClr>
                </a:solidFill>
              </a:rPr>
              <a:t>)</a:t>
            </a:r>
            <a:endParaRPr lang="ru-RU" sz="3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txBody>
          <a:bodyPr/>
          <a:lstStyle/>
          <a:p>
            <a:r>
              <a:rPr lang="ru-RU" sz="2200" b="1" dirty="0"/>
              <a:t> </a:t>
            </a:r>
            <a:r>
              <a:rPr lang="ru-RU" sz="2200" dirty="0"/>
              <a:t>означает повреждение миелиновых оболочек при сохранности аксонов. </a:t>
            </a:r>
          </a:p>
          <a:p>
            <a:r>
              <a:rPr lang="ru-RU" sz="2200" dirty="0"/>
              <a:t>Наиболее существенным функциональным проявлением </a:t>
            </a:r>
            <a:r>
              <a:rPr lang="ru-RU" sz="2200" dirty="0" err="1"/>
              <a:t>демиелинизации</a:t>
            </a:r>
            <a:r>
              <a:rPr lang="ru-RU" sz="2200" dirty="0"/>
              <a:t> является блокада проводимости. Функциональная недостаточность в блокированном аксоне проявляется также, как и при пересечении аксона. </a:t>
            </a:r>
          </a:p>
          <a:p>
            <a:r>
              <a:rPr lang="ru-RU" sz="2200" dirty="0"/>
              <a:t>Однако, при </a:t>
            </a:r>
            <a:r>
              <a:rPr lang="ru-RU" sz="2200" dirty="0" err="1"/>
              <a:t>демиелинизирующих</a:t>
            </a:r>
            <a:r>
              <a:rPr lang="ru-RU" sz="2200" dirty="0"/>
              <a:t> невропатиях блокада проводимости часто бывает преходящей и </a:t>
            </a:r>
            <a:r>
              <a:rPr lang="ru-RU" sz="2200" dirty="0" err="1"/>
              <a:t>ремиелинезация</a:t>
            </a:r>
            <a:r>
              <a:rPr lang="ru-RU" sz="2200" dirty="0"/>
              <a:t> может протекать быстро в течении нескольких дней или недель, нередко заканчиваясь выздоровлением. </a:t>
            </a:r>
          </a:p>
          <a:p>
            <a:r>
              <a:rPr lang="ru-RU" sz="2200" dirty="0"/>
              <a:t>Таким образом, при этом процессе прогноз благоприятнее и восстановление идет быстрее, нежели течение восстановления при </a:t>
            </a:r>
            <a:r>
              <a:rPr lang="ru-RU" sz="2200" dirty="0" err="1"/>
              <a:t>Валлеровском</a:t>
            </a:r>
            <a:r>
              <a:rPr lang="ru-RU" sz="2200" dirty="0"/>
              <a:t> перерождении.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Оболочки спинного мозга</a:t>
            </a:r>
          </a:p>
        </p:txBody>
      </p:sp>
      <p:pic>
        <p:nvPicPr>
          <p:cNvPr id="4" name="Содержимое 3" descr="оболочки спинного мозг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6294" y="1600200"/>
            <a:ext cx="5231411" cy="4525963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143000"/>
          </a:xfrm>
        </p:spPr>
        <p:txBody>
          <a:bodyPr/>
          <a:lstStyle/>
          <a:p>
            <a:r>
              <a:rPr lang="ru-RU" sz="3000" b="1" dirty="0">
                <a:solidFill>
                  <a:schemeClr val="tx2">
                    <a:lumMod val="90000"/>
                  </a:schemeClr>
                </a:solidFill>
              </a:rPr>
              <a:t>КЛАССИФИКАЦИЯ ЗАБОЛЕВАНИЙ ПНС</a:t>
            </a:r>
            <a:endParaRPr lang="ru-RU" sz="3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329642" cy="5429288"/>
          </a:xfrm>
        </p:spPr>
        <p:txBody>
          <a:bodyPr/>
          <a:lstStyle/>
          <a:p>
            <a:pPr>
              <a:buNone/>
            </a:pPr>
            <a:r>
              <a:rPr lang="ru-RU" dirty="0"/>
              <a:t>Принципы классификации заболеваний периферической нервной системы: </a:t>
            </a:r>
          </a:p>
          <a:p>
            <a:r>
              <a:rPr lang="ru-RU" dirty="0"/>
              <a:t>а) по топографо-анатомическому принципу </a:t>
            </a:r>
          </a:p>
          <a:p>
            <a:r>
              <a:rPr lang="ru-RU" dirty="0"/>
              <a:t>б) по этиологии</a:t>
            </a:r>
          </a:p>
          <a:p>
            <a:r>
              <a:rPr lang="ru-RU" dirty="0"/>
              <a:t> в) по патогенезу </a:t>
            </a:r>
          </a:p>
          <a:p>
            <a:r>
              <a:rPr lang="ru-RU" dirty="0"/>
              <a:t>г) по патогенезу и морфологии </a:t>
            </a:r>
          </a:p>
          <a:p>
            <a:r>
              <a:rPr lang="ru-RU" dirty="0" err="1"/>
              <a:t>д</a:t>
            </a:r>
            <a:r>
              <a:rPr lang="ru-RU" dirty="0"/>
              <a:t>) по течению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dirty="0">
                <a:solidFill>
                  <a:schemeClr val="tx2">
                    <a:lumMod val="90000"/>
                  </a:schemeClr>
                </a:solidFill>
              </a:rPr>
              <a:t>Классификация по топографо-анатомическому принципу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510"/>
          </a:xfrm>
        </p:spPr>
        <p:txBody>
          <a:bodyPr/>
          <a:lstStyle/>
          <a:p>
            <a:r>
              <a:rPr lang="ru-RU" sz="2800" b="1" dirty="0">
                <a:solidFill>
                  <a:schemeClr val="tx2">
                    <a:lumMod val="90000"/>
                  </a:schemeClr>
                </a:solidFill>
              </a:rPr>
              <a:t>радикулиты</a:t>
            </a:r>
            <a:r>
              <a:rPr lang="ru-RU" sz="2800" dirty="0"/>
              <a:t> (воспаление корешков) </a:t>
            </a:r>
          </a:p>
          <a:p>
            <a:r>
              <a:rPr lang="ru-RU" sz="2800" b="1" dirty="0" err="1">
                <a:solidFill>
                  <a:schemeClr val="tx2">
                    <a:lumMod val="90000"/>
                  </a:schemeClr>
                </a:solidFill>
              </a:rPr>
              <a:t>фуникулиты</a:t>
            </a:r>
            <a:r>
              <a:rPr lang="ru-RU" sz="2800" dirty="0"/>
              <a:t> (воспаление канатиков) </a:t>
            </a:r>
          </a:p>
          <a:p>
            <a:r>
              <a:rPr lang="ru-RU" sz="2800" b="1" dirty="0">
                <a:solidFill>
                  <a:schemeClr val="tx2">
                    <a:lumMod val="90000"/>
                  </a:schemeClr>
                </a:solidFill>
              </a:rPr>
              <a:t>плекситы</a:t>
            </a:r>
            <a:r>
              <a:rPr lang="ru-RU" sz="2800" dirty="0"/>
              <a:t> (воспаление сплетений) </a:t>
            </a:r>
          </a:p>
          <a:p>
            <a:r>
              <a:rPr lang="ru-RU" sz="2800" b="1" dirty="0">
                <a:solidFill>
                  <a:schemeClr val="tx2">
                    <a:lumMod val="90000"/>
                  </a:schemeClr>
                </a:solidFill>
              </a:rPr>
              <a:t>мононевриты</a:t>
            </a:r>
            <a:r>
              <a:rPr lang="ru-RU" sz="2800" dirty="0"/>
              <a:t> (воспаление периферических нервов) </a:t>
            </a:r>
          </a:p>
          <a:p>
            <a:r>
              <a:rPr lang="ru-RU" sz="2800" b="1" dirty="0">
                <a:solidFill>
                  <a:schemeClr val="tx2">
                    <a:lumMod val="90000"/>
                  </a:schemeClr>
                </a:solidFill>
              </a:rPr>
              <a:t>полиневриты</a:t>
            </a:r>
            <a:r>
              <a:rPr lang="ru-RU" sz="2800" dirty="0"/>
              <a:t> (множественное воспаление периферических нервов) </a:t>
            </a:r>
          </a:p>
          <a:p>
            <a:r>
              <a:rPr lang="ru-RU" sz="2800" b="1" dirty="0" err="1">
                <a:solidFill>
                  <a:schemeClr val="tx2">
                    <a:lumMod val="90000"/>
                  </a:schemeClr>
                </a:solidFill>
              </a:rPr>
              <a:t>мультиневриты</a:t>
            </a:r>
            <a:r>
              <a:rPr lang="ru-RU" sz="2800" b="1" dirty="0">
                <a:solidFill>
                  <a:schemeClr val="tx2">
                    <a:lumMod val="90000"/>
                  </a:schemeClr>
                </a:solidFill>
              </a:rPr>
              <a:t> или множественные мононевриты </a:t>
            </a:r>
            <a:r>
              <a:rPr lang="ru-RU" sz="2800" dirty="0"/>
              <a:t>при которых поражаются несколько периферических нервов, часто асимметрично.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sz="3400" b="1" dirty="0">
                <a:solidFill>
                  <a:schemeClr val="tx2">
                    <a:lumMod val="90000"/>
                  </a:schemeClr>
                </a:solidFill>
              </a:rPr>
              <a:t>Классификация по этиологии заболевания ПНС (1)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5257800"/>
          </a:xfrm>
        </p:spPr>
        <p:txBody>
          <a:bodyPr/>
          <a:lstStyle/>
          <a:p>
            <a:r>
              <a:rPr lang="ru-RU" sz="2200" b="1" dirty="0">
                <a:solidFill>
                  <a:schemeClr val="tx2">
                    <a:lumMod val="90000"/>
                  </a:schemeClr>
                </a:solidFill>
              </a:rPr>
              <a:t>1. Инфекционные: </a:t>
            </a:r>
          </a:p>
          <a:p>
            <a:r>
              <a:rPr lang="ru-RU" sz="2200" dirty="0"/>
              <a:t>· вирусные (полиневрит </a:t>
            </a:r>
            <a:r>
              <a:rPr lang="ru-RU" sz="2200" dirty="0" err="1"/>
              <a:t>Гийена-Барре</a:t>
            </a:r>
            <a:r>
              <a:rPr lang="ru-RU" sz="2200" dirty="0"/>
              <a:t>, при вирусных заболеваниях, гриппе, ангине, инфекционном мононуклеоз и др.) </a:t>
            </a:r>
          </a:p>
          <a:p>
            <a:r>
              <a:rPr lang="ru-RU" sz="2200" dirty="0"/>
              <a:t>· микробные (при скарлатине, бруцеллезе, сифилисе, лептоспирозе и др.) </a:t>
            </a:r>
          </a:p>
          <a:p>
            <a:r>
              <a:rPr lang="ru-RU" sz="2200" b="1" dirty="0">
                <a:solidFill>
                  <a:schemeClr val="tx2">
                    <a:lumMod val="90000"/>
                  </a:schemeClr>
                </a:solidFill>
              </a:rPr>
              <a:t>2. Инфекционно-аллергические </a:t>
            </a:r>
            <a:r>
              <a:rPr lang="ru-RU" sz="2200" dirty="0"/>
              <a:t>(при детских </a:t>
            </a:r>
            <a:r>
              <a:rPr lang="ru-RU" sz="2200" dirty="0" err="1"/>
              <a:t>экзантемных</a:t>
            </a:r>
            <a:r>
              <a:rPr lang="ru-RU" sz="2200" dirty="0"/>
              <a:t> инфекциях: корь, краснуха и др.) </a:t>
            </a:r>
          </a:p>
          <a:p>
            <a:r>
              <a:rPr lang="ru-RU" sz="2200" b="1" dirty="0">
                <a:solidFill>
                  <a:schemeClr val="tx2">
                    <a:lumMod val="90000"/>
                  </a:schemeClr>
                </a:solidFill>
              </a:rPr>
              <a:t>3. Токсические </a:t>
            </a:r>
          </a:p>
          <a:p>
            <a:r>
              <a:rPr lang="ru-RU" sz="2200" dirty="0"/>
              <a:t>· при хронических интоксикациях (алкоголизм, свинец и др.)</a:t>
            </a:r>
          </a:p>
          <a:p>
            <a:r>
              <a:rPr lang="ru-RU" sz="2200" dirty="0"/>
              <a:t>· при </a:t>
            </a:r>
            <a:r>
              <a:rPr lang="ru-RU" sz="2200" dirty="0" err="1"/>
              <a:t>токсикоинфекциях</a:t>
            </a:r>
            <a:r>
              <a:rPr lang="ru-RU" sz="2200" dirty="0"/>
              <a:t> (ботулизм, дифтерия) </a:t>
            </a:r>
          </a:p>
          <a:p>
            <a:r>
              <a:rPr lang="ru-RU" sz="2200" dirty="0"/>
              <a:t>· </a:t>
            </a:r>
            <a:r>
              <a:rPr lang="ru-RU" sz="2200" dirty="0" err="1"/>
              <a:t>бластоматозный</a:t>
            </a:r>
            <a:r>
              <a:rPr lang="ru-RU" sz="2200" dirty="0"/>
              <a:t> (при раке легких, желудка и др.) </a:t>
            </a:r>
          </a:p>
          <a:p>
            <a:r>
              <a:rPr lang="ru-RU" sz="2200" b="1" dirty="0">
                <a:solidFill>
                  <a:schemeClr val="tx2">
                    <a:lumMod val="90000"/>
                  </a:schemeClr>
                </a:solidFill>
              </a:rPr>
              <a:t>4. Аллергические </a:t>
            </a:r>
            <a:r>
              <a:rPr lang="ru-RU" sz="2200" dirty="0"/>
              <a:t>(вакцинальные, сывороточные и др.)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dirty="0">
                <a:solidFill>
                  <a:schemeClr val="tx2">
                    <a:lumMod val="90000"/>
                  </a:schemeClr>
                </a:solidFill>
              </a:rPr>
              <a:t>Классификация по этиологии заболевания ПНС (2)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900634"/>
          </a:xfrm>
        </p:spPr>
        <p:txBody>
          <a:bodyPr/>
          <a:lstStyle/>
          <a:p>
            <a:r>
              <a:rPr lang="ru-RU" sz="2400" b="1" dirty="0">
                <a:solidFill>
                  <a:schemeClr val="tx2">
                    <a:lumMod val="90000"/>
                  </a:schemeClr>
                </a:solidFill>
              </a:rPr>
              <a:t> 5. </a:t>
            </a:r>
            <a:r>
              <a:rPr lang="ru-RU" sz="2400" b="1" dirty="0" err="1">
                <a:solidFill>
                  <a:schemeClr val="tx2">
                    <a:lumMod val="90000"/>
                  </a:schemeClr>
                </a:solidFill>
              </a:rPr>
              <a:t>Дисметаболические</a:t>
            </a:r>
            <a:r>
              <a:rPr lang="ru-RU" sz="2400" dirty="0"/>
              <a:t>: при дефиците витаминов, при эндокринных заболеваниях (сахарный диабет) и др. </a:t>
            </a:r>
            <a:endParaRPr lang="ru-RU" sz="2400" b="1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400" b="1" dirty="0">
                <a:solidFill>
                  <a:schemeClr val="tx2">
                    <a:lumMod val="90000"/>
                  </a:schemeClr>
                </a:solidFill>
              </a:rPr>
              <a:t>6. </a:t>
            </a:r>
            <a:r>
              <a:rPr lang="ru-RU" sz="2400" b="1" dirty="0" err="1">
                <a:solidFill>
                  <a:schemeClr val="tx2">
                    <a:lumMod val="90000"/>
                  </a:schemeClr>
                </a:solidFill>
              </a:rPr>
              <a:t>Дисциркуляторные</a:t>
            </a:r>
            <a:r>
              <a:rPr lang="ru-RU" sz="2400" dirty="0"/>
              <a:t>: при узелковом периартериите, ревматических и других </a:t>
            </a:r>
            <a:r>
              <a:rPr lang="ru-RU" sz="2400" dirty="0" err="1"/>
              <a:t>васкулитах</a:t>
            </a:r>
            <a:r>
              <a:rPr lang="ru-RU" sz="2400" dirty="0"/>
              <a:t>. </a:t>
            </a:r>
          </a:p>
          <a:p>
            <a:r>
              <a:rPr lang="ru-RU" sz="2400" b="1" dirty="0">
                <a:solidFill>
                  <a:schemeClr val="tx2">
                    <a:lumMod val="90000"/>
                  </a:schemeClr>
                </a:solidFill>
              </a:rPr>
              <a:t>7. </a:t>
            </a:r>
            <a:r>
              <a:rPr lang="ru-RU" sz="2400" b="1" dirty="0" err="1">
                <a:solidFill>
                  <a:schemeClr val="tx2">
                    <a:lumMod val="90000"/>
                  </a:schemeClr>
                </a:solidFill>
              </a:rPr>
              <a:t>Идиопатические</a:t>
            </a:r>
            <a:r>
              <a:rPr lang="ru-RU" sz="2400" b="1" dirty="0">
                <a:solidFill>
                  <a:schemeClr val="tx2">
                    <a:lumMod val="90000"/>
                  </a:schemeClr>
                </a:solidFill>
              </a:rPr>
              <a:t> и наследственные </a:t>
            </a:r>
            <a:r>
              <a:rPr lang="ru-RU" sz="2400" dirty="0"/>
              <a:t>(</a:t>
            </a:r>
            <a:r>
              <a:rPr lang="ru-RU" sz="2400" dirty="0" err="1"/>
              <a:t>невральная</a:t>
            </a:r>
            <a:r>
              <a:rPr lang="ru-RU" sz="2400" dirty="0"/>
              <a:t> </a:t>
            </a:r>
            <a:r>
              <a:rPr lang="ru-RU" sz="2400" dirty="0" err="1"/>
              <a:t>амиотрофия</a:t>
            </a:r>
            <a:r>
              <a:rPr lang="ru-RU" sz="2400" dirty="0"/>
              <a:t> </a:t>
            </a:r>
            <a:r>
              <a:rPr lang="ru-RU" sz="2400" dirty="0" err="1"/>
              <a:t>Шарко-Мари</a:t>
            </a:r>
            <a:r>
              <a:rPr lang="ru-RU" sz="2400" dirty="0"/>
              <a:t> и др.). </a:t>
            </a:r>
          </a:p>
          <a:p>
            <a:r>
              <a:rPr lang="ru-RU" sz="2400" b="1" dirty="0">
                <a:solidFill>
                  <a:schemeClr val="tx2">
                    <a:lumMod val="90000"/>
                  </a:schemeClr>
                </a:solidFill>
              </a:rPr>
              <a:t>8. Травматические поражения</a:t>
            </a:r>
            <a:endParaRPr lang="ru-RU" sz="2400" dirty="0"/>
          </a:p>
          <a:p>
            <a:r>
              <a:rPr lang="ru-RU" sz="2400" b="1" dirty="0">
                <a:solidFill>
                  <a:schemeClr val="tx2">
                    <a:lumMod val="90000"/>
                  </a:schemeClr>
                </a:solidFill>
              </a:rPr>
              <a:t>9. Компрессионно-ишемические поражения </a:t>
            </a:r>
            <a:r>
              <a:rPr lang="ru-RU" sz="2400" dirty="0"/>
              <a:t>отдельных периферических нервов (синдром запястного канала, синдром </a:t>
            </a:r>
            <a:r>
              <a:rPr lang="ru-RU" sz="2400" dirty="0" err="1"/>
              <a:t>тарзального</a:t>
            </a:r>
            <a:r>
              <a:rPr lang="ru-RU" sz="2400" dirty="0"/>
              <a:t> канала и др.). </a:t>
            </a:r>
          </a:p>
          <a:p>
            <a:r>
              <a:rPr lang="ru-RU" sz="2400" b="1" dirty="0">
                <a:solidFill>
                  <a:schemeClr val="tx2">
                    <a:lumMod val="90000"/>
                  </a:schemeClr>
                </a:solidFill>
              </a:rPr>
              <a:t>10. </a:t>
            </a:r>
            <a:r>
              <a:rPr lang="ru-RU" sz="2400" b="1" dirty="0" err="1">
                <a:solidFill>
                  <a:schemeClr val="tx2">
                    <a:lumMod val="90000"/>
                  </a:schemeClr>
                </a:solidFill>
              </a:rPr>
              <a:t>Вертеброгенные</a:t>
            </a:r>
            <a:r>
              <a:rPr lang="ru-RU" sz="2400" b="1" dirty="0">
                <a:solidFill>
                  <a:schemeClr val="tx2">
                    <a:lumMod val="90000"/>
                  </a:schemeClr>
                </a:solidFill>
              </a:rPr>
              <a:t> поражения</a:t>
            </a:r>
            <a:r>
              <a:rPr lang="ru-RU" sz="2400" dirty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/>
          <a:lstStyle/>
          <a:p>
            <a:r>
              <a:rPr lang="ru-RU" sz="3400" b="1" dirty="0">
                <a:solidFill>
                  <a:schemeClr val="tx2">
                    <a:lumMod val="90000"/>
                  </a:schemeClr>
                </a:solidFill>
              </a:rPr>
              <a:t>Заболевания периферической нервной системы различной этиологии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u="sng" dirty="0">
                <a:solidFill>
                  <a:schemeClr val="tx2">
                    <a:lumMod val="90000"/>
                  </a:schemeClr>
                </a:solidFill>
              </a:rPr>
              <a:t>первичные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/>
              <a:t>(полиневрит </a:t>
            </a:r>
            <a:r>
              <a:rPr lang="ru-RU" dirty="0" err="1"/>
              <a:t>Гийена-Барре</a:t>
            </a:r>
            <a:r>
              <a:rPr lang="ru-RU" dirty="0"/>
              <a:t>, проказа, сифилис, лептоспироз и др.) </a:t>
            </a:r>
          </a:p>
          <a:p>
            <a:r>
              <a:rPr lang="ru-RU" b="1" u="sng" dirty="0">
                <a:solidFill>
                  <a:schemeClr val="tx2">
                    <a:lumMod val="90000"/>
                  </a:schemeClr>
                </a:solidFill>
              </a:rPr>
              <a:t>вторичные</a:t>
            </a:r>
            <a:r>
              <a:rPr lang="ru-RU" dirty="0"/>
              <a:t> (</a:t>
            </a:r>
            <a:r>
              <a:rPr lang="ru-RU" dirty="0" err="1"/>
              <a:t>вертеброгенные</a:t>
            </a:r>
            <a:r>
              <a:rPr lang="ru-RU" dirty="0"/>
              <a:t>, после детских </a:t>
            </a:r>
            <a:r>
              <a:rPr lang="ru-RU" dirty="0" err="1"/>
              <a:t>экзантемных</a:t>
            </a:r>
            <a:r>
              <a:rPr lang="ru-RU" dirty="0"/>
              <a:t> инфекций, инфекционного мононуклеоза, при узелковом периартериите, ревматизме и др.).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IV. По патогенезу и </a:t>
            </a:r>
            <a:r>
              <a:rPr lang="ru-RU" b="1" dirty="0" err="1">
                <a:solidFill>
                  <a:schemeClr val="tx2">
                    <a:lumMod val="90000"/>
                  </a:schemeClr>
                </a:solidFill>
              </a:rPr>
              <a:t>патоморфологии</a:t>
            </a:r>
            <a:endParaRPr lang="ru-RU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невриты (радикулиты), </a:t>
            </a:r>
          </a:p>
          <a:p>
            <a:r>
              <a:rPr lang="ru-RU" dirty="0"/>
              <a:t>невропатии (</a:t>
            </a:r>
            <a:r>
              <a:rPr lang="ru-RU" dirty="0" err="1"/>
              <a:t>радикулопатии</a:t>
            </a:r>
            <a:r>
              <a:rPr lang="ru-RU" dirty="0"/>
              <a:t>) </a:t>
            </a:r>
          </a:p>
          <a:p>
            <a:r>
              <a:rPr lang="ru-RU" dirty="0"/>
              <a:t>невралгии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400" dirty="0"/>
              <a:t>Невриты (радикулиты) - </a:t>
            </a:r>
            <a:r>
              <a:rPr lang="ru-RU" sz="3600" dirty="0"/>
              <a:t>воспаление периферических нервов и корешков 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86874" cy="5929330"/>
          </a:xfrm>
        </p:spPr>
        <p:txBody>
          <a:bodyPr/>
          <a:lstStyle/>
          <a:p>
            <a:pPr>
              <a:buNone/>
            </a:pPr>
            <a:endParaRPr lang="ru-RU" sz="2400" dirty="0"/>
          </a:p>
          <a:p>
            <a:r>
              <a:rPr lang="ru-RU" sz="2400" dirty="0"/>
              <a:t>По характеру поражения нервных стволов различают </a:t>
            </a:r>
            <a:r>
              <a:rPr lang="ru-RU" sz="2400" b="1" dirty="0">
                <a:solidFill>
                  <a:schemeClr val="tx2">
                    <a:lumMod val="90000"/>
                  </a:schemeClr>
                </a:solidFill>
              </a:rPr>
              <a:t>паренхиматозные невриты</a:t>
            </a:r>
            <a:r>
              <a:rPr lang="ru-RU" sz="2400" dirty="0"/>
              <a:t> (с преимущественным поражением нервных волокон) и </a:t>
            </a:r>
            <a:r>
              <a:rPr lang="ru-RU" sz="2400" b="1" dirty="0">
                <a:solidFill>
                  <a:schemeClr val="tx2">
                    <a:lumMod val="90000"/>
                  </a:schemeClr>
                </a:solidFill>
              </a:rPr>
              <a:t>интерстициальные</a:t>
            </a:r>
            <a:r>
              <a:rPr lang="ru-RU" sz="2400" dirty="0"/>
              <a:t> (с поражением в основном эндо- и </a:t>
            </a:r>
            <a:r>
              <a:rPr lang="ru-RU" sz="2400" dirty="0" err="1"/>
              <a:t>периневральной</a:t>
            </a:r>
            <a:r>
              <a:rPr lang="ru-RU" sz="2400" dirty="0"/>
              <a:t> соединительной ткани). </a:t>
            </a:r>
          </a:p>
          <a:p>
            <a:r>
              <a:rPr lang="ru-RU" sz="2400" b="1" dirty="0">
                <a:solidFill>
                  <a:schemeClr val="tx2">
                    <a:lumMod val="90000"/>
                  </a:schemeClr>
                </a:solidFill>
              </a:rPr>
              <a:t>Паренхиматозные невриты </a:t>
            </a:r>
            <a:r>
              <a:rPr lang="ru-RU" sz="2400" dirty="0"/>
              <a:t>разграничиваются в зависимости от типа пораженных волокон на</a:t>
            </a:r>
          </a:p>
          <a:p>
            <a:r>
              <a:rPr lang="ru-RU" sz="2400" dirty="0"/>
              <a:t> </a:t>
            </a:r>
            <a:r>
              <a:rPr lang="ru-RU" sz="2400" b="1" dirty="0">
                <a:solidFill>
                  <a:schemeClr val="tx2">
                    <a:lumMod val="90000"/>
                  </a:schemeClr>
                </a:solidFill>
              </a:rPr>
              <a:t>моторные</a:t>
            </a:r>
            <a:r>
              <a:rPr lang="ru-RU" sz="2400" dirty="0"/>
              <a:t>, </a:t>
            </a:r>
          </a:p>
          <a:p>
            <a:r>
              <a:rPr lang="ru-RU" sz="2400" b="1" dirty="0">
                <a:solidFill>
                  <a:schemeClr val="tx2">
                    <a:lumMod val="90000"/>
                  </a:schemeClr>
                </a:solidFill>
              </a:rPr>
              <a:t>сенсорные</a:t>
            </a:r>
            <a:r>
              <a:rPr lang="ru-RU" sz="2400" dirty="0"/>
              <a:t> и </a:t>
            </a:r>
          </a:p>
          <a:p>
            <a:r>
              <a:rPr lang="ru-RU" sz="2400" b="1" dirty="0">
                <a:solidFill>
                  <a:schemeClr val="tx2">
                    <a:lumMod val="90000"/>
                  </a:schemeClr>
                </a:solidFill>
              </a:rPr>
              <a:t>вегетативные</a:t>
            </a:r>
            <a:r>
              <a:rPr lang="ru-RU" sz="2400" dirty="0"/>
              <a:t>, </a:t>
            </a:r>
          </a:p>
          <a:p>
            <a:r>
              <a:rPr lang="ru-RU" sz="2400" b="1" dirty="0">
                <a:solidFill>
                  <a:schemeClr val="tx2">
                    <a:lumMod val="90000"/>
                  </a:schemeClr>
                </a:solidFill>
              </a:rPr>
              <a:t>аксональные</a:t>
            </a:r>
            <a:r>
              <a:rPr lang="ru-RU" sz="2400" dirty="0"/>
              <a:t> (патология осевых цилиндров) и</a:t>
            </a:r>
          </a:p>
          <a:p>
            <a:r>
              <a:rPr lang="ru-RU" sz="2400" b="1" dirty="0" err="1">
                <a:solidFill>
                  <a:schemeClr val="tx2">
                    <a:lumMod val="90000"/>
                  </a:schemeClr>
                </a:solidFill>
              </a:rPr>
              <a:t>демиелинизирующие</a:t>
            </a:r>
            <a:r>
              <a:rPr lang="ru-RU" sz="2400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400" dirty="0"/>
              <a:t>(патология миелиновых оболочек).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43998" cy="5643602"/>
          </a:xfrm>
        </p:spPr>
        <p:txBody>
          <a:bodyPr/>
          <a:lstStyle/>
          <a:p>
            <a:pPr algn="l"/>
            <a:r>
              <a:rPr lang="ru-RU" sz="3200" b="1" u="sng" dirty="0">
                <a:solidFill>
                  <a:schemeClr val="tx2">
                    <a:lumMod val="90000"/>
                  </a:schemeClr>
                </a:solidFill>
              </a:rPr>
              <a:t>Невралгия </a:t>
            </a:r>
            <a:r>
              <a:rPr lang="ru-RU" sz="3200" dirty="0"/>
              <a:t>– заболевание характеризующееся спонтанными пароксизмами нестерпимых болей в зоне иннервации определенных нервов с образовании сверх возбудимых курковых зон кожи и слизистых оболочек, раздражение которых, например, прикосновение вызывает очередной приступ боли. </a:t>
            </a:r>
            <a:br>
              <a:rPr lang="ru-RU" sz="3200" dirty="0"/>
            </a:br>
            <a:r>
              <a:rPr lang="ru-RU" sz="3200" dirty="0"/>
              <a:t>В промежутках между приступами ни субъективных, ни объективных симптомов раздражения или выпадения функций пораженного нерва не отмечается.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dirty="0"/>
              <a:t>Семиотика поражения ПНС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495800"/>
          </a:xfrm>
        </p:spPr>
        <p:txBody>
          <a:bodyPr/>
          <a:lstStyle/>
          <a:p>
            <a:r>
              <a:rPr lang="ru-RU" dirty="0"/>
              <a:t>Сенсорные нарушения </a:t>
            </a:r>
          </a:p>
          <a:p>
            <a:r>
              <a:rPr lang="ru-RU" dirty="0"/>
              <a:t>Моторные нарушения</a:t>
            </a:r>
          </a:p>
          <a:p>
            <a:r>
              <a:rPr lang="ru-RU" dirty="0"/>
              <a:t>Вегетативные нарушения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sz="3400" dirty="0"/>
              <a:t>Сенсорные нарушения соответствуют периферическому типу нарушения чувствительности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4495800"/>
          </a:xfrm>
        </p:spPr>
        <p:txBody>
          <a:bodyPr/>
          <a:lstStyle/>
          <a:p>
            <a:r>
              <a:rPr lang="ru-RU" sz="2400" dirty="0"/>
              <a:t>Невральный</a:t>
            </a:r>
          </a:p>
          <a:p>
            <a:r>
              <a:rPr lang="ru-RU" sz="2400" dirty="0"/>
              <a:t>Корешковый</a:t>
            </a:r>
          </a:p>
          <a:p>
            <a:r>
              <a:rPr lang="ru-RU" sz="2400" dirty="0"/>
              <a:t>В участках кожи, иннервируемыми пораженными корешками, появляются разнообразные парестезии, боли, гиперестезии и анестезии в зависимости от характера процесса.</a:t>
            </a:r>
          </a:p>
          <a:p>
            <a:r>
              <a:rPr lang="ru-RU" sz="2400" dirty="0"/>
              <a:t> Боли могут возникать приступообразно или быть постоянными, могут </a:t>
            </a:r>
            <a:r>
              <a:rPr lang="ru-RU" sz="2400" dirty="0" err="1"/>
              <a:t>иррадиировать</a:t>
            </a:r>
            <a:r>
              <a:rPr lang="ru-RU" sz="2400" dirty="0"/>
              <a:t> в ноги или руки при соответствующей локализации основного процесса.</a:t>
            </a:r>
          </a:p>
          <a:p>
            <a:r>
              <a:rPr lang="ru-RU" sz="2400" dirty="0"/>
              <a:t>Симптомы натяжения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Спинномозговые нервы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78112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31 пара спинномозговых нервов, каждая пара отходит от своего сегмента спинного мозга 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8 шейных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Segmenta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Cervicalia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),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-C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VIII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12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грудных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Segmenta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Thorocica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),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</a:t>
            </a:r>
            <a:r>
              <a:rPr lang="en-US" sz="2800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</a:t>
            </a:r>
            <a:r>
              <a:rPr lang="en-US" sz="2800" baseline="-25000" dirty="0" err="1">
                <a:latin typeface="Arial" pitchFamily="34" charset="0"/>
                <a:cs typeface="Arial" pitchFamily="34" charset="0"/>
              </a:rPr>
              <a:t>XII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5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поясничных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Segmenta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lumbalia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),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– L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V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5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крестцовых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Segmenta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Sacralia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),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– S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V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1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копчиковый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Segmenta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Coccygeum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),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Co</a:t>
            </a:r>
            <a:r>
              <a:rPr lang="en-US" sz="2800" baseline="-25000" dirty="0" err="1">
                <a:latin typeface="Arial" pitchFamily="34" charset="0"/>
                <a:cs typeface="Arial" pitchFamily="34" charset="0"/>
              </a:rPr>
              <a:t>I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спиномозговые нервы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412776"/>
            <a:ext cx="2616937" cy="508518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10206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Моторные нарушения - проявляются синдромом периферического паралича, </a:t>
            </a:r>
            <a:r>
              <a:rPr lang="ru-RU" dirty="0"/>
              <a:t>соответствующей группы мышц, иннервируемых нервами, корешками, сплетениями</a:t>
            </a:r>
          </a:p>
          <a:p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Вегетативные нарушения </a:t>
            </a:r>
            <a:r>
              <a:rPr lang="ru-RU" dirty="0"/>
              <a:t>– </a:t>
            </a:r>
            <a:r>
              <a:rPr lang="ru-RU" dirty="0" err="1"/>
              <a:t>нарушения</a:t>
            </a:r>
            <a:r>
              <a:rPr lang="ru-RU" dirty="0"/>
              <a:t> роста волос, ногтей, терморегуляции, потоотделения, гиперкератоз и др. – в зоне иннервации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400" b="1" dirty="0">
                <a:solidFill>
                  <a:schemeClr val="tx2">
                    <a:lumMod val="90000"/>
                  </a:schemeClr>
                </a:solidFill>
              </a:rPr>
              <a:t>Полиневритический синдром</a:t>
            </a:r>
            <a:endParaRPr lang="ru-RU" sz="3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495800"/>
          </a:xfrm>
        </p:spPr>
        <p:txBody>
          <a:bodyPr>
            <a:normAutofit fontScale="92500"/>
          </a:bodyPr>
          <a:lstStyle/>
          <a:p>
            <a:r>
              <a:rPr lang="ru-RU" sz="2300" dirty="0"/>
              <a:t>периферический паралич верхних и нижних конечностей (</a:t>
            </a:r>
            <a:r>
              <a:rPr lang="ru-RU" sz="2300" dirty="0" err="1"/>
              <a:t>тетрапаралича</a:t>
            </a:r>
            <a:r>
              <a:rPr lang="ru-RU" sz="2300" dirty="0"/>
              <a:t> или </a:t>
            </a:r>
            <a:r>
              <a:rPr lang="ru-RU" sz="2300" dirty="0" err="1"/>
              <a:t>тетрапареза</a:t>
            </a:r>
            <a:r>
              <a:rPr lang="ru-RU" sz="2300" dirty="0"/>
              <a:t>),</a:t>
            </a:r>
          </a:p>
          <a:p>
            <a:r>
              <a:rPr lang="ru-RU" sz="2300" dirty="0"/>
              <a:t> болями в конечностях</a:t>
            </a:r>
          </a:p>
          <a:p>
            <a:r>
              <a:rPr lang="ru-RU" sz="2300" dirty="0"/>
              <a:t> гипестезия по периферическому полиневритическому типу </a:t>
            </a:r>
          </a:p>
          <a:p>
            <a:r>
              <a:rPr lang="ru-RU" sz="2300" dirty="0"/>
              <a:t>болезненности нервных стволов и мышц при надавливании на них </a:t>
            </a:r>
          </a:p>
          <a:p>
            <a:r>
              <a:rPr lang="ru-RU" sz="2300" dirty="0"/>
              <a:t>повышенной потливостью кистей и стоп, нарушением трофики кожи и ногтей </a:t>
            </a:r>
          </a:p>
          <a:p>
            <a:r>
              <a:rPr lang="ru-RU" sz="2300" dirty="0"/>
              <a:t>нервы туловища при этом обычно не страдают</a:t>
            </a:r>
          </a:p>
          <a:p>
            <a:r>
              <a:rPr lang="ru-RU" sz="2300" dirty="0"/>
              <a:t>деятельность тазовых органов в большинстве случаев не расстраивается.</a:t>
            </a:r>
          </a:p>
          <a:p>
            <a:r>
              <a:rPr lang="ru-RU" sz="2300" dirty="0"/>
              <a:t>Черепные нервы вовлекаются редко, наиболее характерное их поражение при дифтеритном полиневрите и полиневрите </a:t>
            </a:r>
            <a:r>
              <a:rPr lang="ru-RU" sz="2300" dirty="0" err="1"/>
              <a:t>Гейна-Барре</a:t>
            </a:r>
            <a:r>
              <a:rPr lang="ru-RU" sz="2300" dirty="0"/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011222"/>
          </a:xfrm>
        </p:spPr>
        <p:txBody>
          <a:bodyPr/>
          <a:lstStyle/>
          <a:p>
            <a:r>
              <a:rPr lang="ru-RU" b="1" dirty="0" err="1">
                <a:solidFill>
                  <a:schemeClr val="tx2">
                    <a:lumMod val="90000"/>
                  </a:schemeClr>
                </a:solidFill>
              </a:rPr>
              <a:t>Полиневропатии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 (невропатии)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сосудистые, </a:t>
            </a:r>
          </a:p>
          <a:p>
            <a:r>
              <a:rPr lang="ru-RU" dirty="0"/>
              <a:t>аллергические, </a:t>
            </a:r>
          </a:p>
          <a:p>
            <a:r>
              <a:rPr lang="ru-RU" dirty="0"/>
              <a:t>токсические, </a:t>
            </a:r>
          </a:p>
          <a:p>
            <a:r>
              <a:rPr lang="ru-RU" dirty="0"/>
              <a:t>метаболические </a:t>
            </a:r>
          </a:p>
          <a:p>
            <a:r>
              <a:rPr lang="ru-RU" dirty="0"/>
              <a:t>обусловленные воздействием различных физических факторов – механических, температурных радиационных.</a:t>
            </a:r>
          </a:p>
        </p:txBody>
      </p:sp>
    </p:spTree>
    <p:extLst>
      <p:ext uri="{BB962C8B-B14F-4D97-AF65-F5344CB8AC3E}">
        <p14:creationId xmlns:p14="http://schemas.microsoft.com/office/powerpoint/2010/main" val="4039561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571472" y="142852"/>
            <a:ext cx="7772400" cy="3714776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90000"/>
                  </a:schemeClr>
                </a:solidFill>
                <a:latin typeface="Franklin Gothic Book"/>
              </a:rPr>
              <a:t>Синдром </a:t>
            </a:r>
            <a:r>
              <a:rPr lang="ru-RU" b="1" dirty="0" err="1">
                <a:solidFill>
                  <a:schemeClr val="tx2">
                    <a:lumMod val="90000"/>
                  </a:schemeClr>
                </a:solidFill>
                <a:latin typeface="Franklin Gothic Book"/>
              </a:rPr>
              <a:t>Гийена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  <a:latin typeface="Franklin Gothic Book"/>
              </a:rPr>
              <a:t>- </a:t>
            </a:r>
            <a:r>
              <a:rPr lang="ru-RU" b="1" dirty="0" err="1">
                <a:solidFill>
                  <a:schemeClr val="tx2">
                    <a:lumMod val="90000"/>
                  </a:schemeClr>
                </a:solidFill>
                <a:latin typeface="Franklin Gothic Book"/>
              </a:rPr>
              <a:t>Барре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  <a:latin typeface="Franklin Gothic Book"/>
              </a:rPr>
              <a:t> (СГБ)</a:t>
            </a:r>
            <a:endParaRPr lang="ru-RU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85720" y="1643050"/>
            <a:ext cx="857256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Franklin Gothic Book"/>
            </a:endParaRPr>
          </a:p>
          <a:p>
            <a:r>
              <a:rPr lang="ru-RU" sz="2800" dirty="0">
                <a:latin typeface="Franklin Gothic Book"/>
              </a:rPr>
              <a:t>1. </a:t>
            </a:r>
            <a:r>
              <a:rPr lang="ru-RU" sz="2800" dirty="0">
                <a:solidFill>
                  <a:schemeClr val="tx2">
                    <a:lumMod val="90000"/>
                  </a:schemeClr>
                </a:solidFill>
                <a:latin typeface="Franklin Gothic Book"/>
              </a:rPr>
              <a:t>Острая воспалительная </a:t>
            </a:r>
            <a:r>
              <a:rPr lang="ru-RU" sz="2800" dirty="0" err="1">
                <a:solidFill>
                  <a:schemeClr val="tx2">
                    <a:lumMod val="90000"/>
                  </a:schemeClr>
                </a:solidFill>
                <a:latin typeface="Franklin Gothic Book"/>
              </a:rPr>
              <a:t>демиелинизирующая</a:t>
            </a:r>
            <a:r>
              <a:rPr lang="ru-RU" sz="2800" dirty="0">
                <a:solidFill>
                  <a:schemeClr val="tx2">
                    <a:lumMod val="90000"/>
                  </a:schemeClr>
                </a:solidFill>
                <a:latin typeface="Franklin Gothic Book"/>
              </a:rPr>
              <a:t> </a:t>
            </a:r>
            <a:r>
              <a:rPr lang="ru-RU" sz="2800" dirty="0" err="1">
                <a:solidFill>
                  <a:schemeClr val="tx2">
                    <a:lumMod val="90000"/>
                  </a:schemeClr>
                </a:solidFill>
                <a:latin typeface="Franklin Gothic Book"/>
              </a:rPr>
              <a:t>полирадикулоневропатия</a:t>
            </a:r>
            <a:r>
              <a:rPr lang="ru-RU" sz="2800" dirty="0">
                <a:solidFill>
                  <a:schemeClr val="tx2">
                    <a:lumMod val="90000"/>
                  </a:schemeClr>
                </a:solidFill>
                <a:latin typeface="Franklin Gothic Book"/>
              </a:rPr>
              <a:t> (ОВДП) </a:t>
            </a:r>
            <a:r>
              <a:rPr lang="ru-RU" sz="2800" dirty="0">
                <a:latin typeface="Franklin Gothic Book"/>
              </a:rPr>
              <a:t>- 75%</a:t>
            </a:r>
          </a:p>
          <a:p>
            <a:endParaRPr lang="ru-RU" sz="2800" dirty="0">
              <a:latin typeface="Franklin Gothic Book"/>
            </a:endParaRPr>
          </a:p>
          <a:p>
            <a:r>
              <a:rPr lang="ru-RU" sz="2800" dirty="0">
                <a:latin typeface="Franklin Gothic Book"/>
              </a:rPr>
              <a:t>2.Острая моторная аксональная невропатия (ОМАН) - 20%</a:t>
            </a:r>
          </a:p>
          <a:p>
            <a:endParaRPr lang="ru-RU" sz="2800" dirty="0">
              <a:latin typeface="Franklin Gothic Book"/>
            </a:endParaRPr>
          </a:p>
          <a:p>
            <a:r>
              <a:rPr lang="ru-RU" sz="2800" dirty="0">
                <a:latin typeface="Franklin Gothic Book"/>
              </a:rPr>
              <a:t>3.Острая </a:t>
            </a:r>
            <a:r>
              <a:rPr lang="ru-RU" sz="2800" dirty="0" err="1">
                <a:latin typeface="Franklin Gothic Book"/>
              </a:rPr>
              <a:t>моторно</a:t>
            </a:r>
            <a:r>
              <a:rPr lang="ru-RU" sz="2800" dirty="0">
                <a:latin typeface="Franklin Gothic Book"/>
              </a:rPr>
              <a:t>–сенсорная аксональная невропатия (ОМСАН) </a:t>
            </a:r>
          </a:p>
          <a:p>
            <a:endParaRPr lang="ru-RU" sz="2800" dirty="0">
              <a:latin typeface="Franklin Gothic Book"/>
            </a:endParaRPr>
          </a:p>
          <a:p>
            <a:r>
              <a:rPr lang="ru-RU" sz="2800" dirty="0">
                <a:latin typeface="Franklin Gothic Book"/>
              </a:rPr>
              <a:t>4. Синдром Фишера - 3%.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Franklin Gothic Book"/>
              </a:rPr>
              <a:t>Четыре основные клинические формы СГБ:</a:t>
            </a:r>
            <a:endParaRPr lang="ru-RU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500034" y="357166"/>
            <a:ext cx="828680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Franklin Gothic Book"/>
              </a:rPr>
              <a:t>1. Этиология и патогенез СГБ до конца не известны</a:t>
            </a:r>
            <a:r>
              <a:rPr lang="ru-RU" sz="3200" b="1" dirty="0">
                <a:latin typeface="Franklin Gothic Book"/>
              </a:rPr>
              <a:t>. </a:t>
            </a:r>
          </a:p>
          <a:p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Franklin Gothic Book"/>
              </a:rPr>
              <a:t>2. Предполагается</a:t>
            </a:r>
            <a:r>
              <a:rPr lang="ru-RU" sz="3200" dirty="0">
                <a:latin typeface="Franklin Gothic Book"/>
              </a:rPr>
              <a:t>, что в основе заболевания лежат </a:t>
            </a: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Franklin Gothic Book"/>
              </a:rPr>
              <a:t>аутоиммунные механизмы</a:t>
            </a:r>
            <a:r>
              <a:rPr lang="ru-RU" sz="3200" dirty="0">
                <a:latin typeface="Franklin Gothic Book"/>
              </a:rPr>
              <a:t>, где роль пускового фактора отводится определенным вирусам и бактериям. </a:t>
            </a:r>
            <a:br>
              <a:rPr lang="ru-RU" sz="3200" dirty="0">
                <a:latin typeface="Franklin Gothic Book"/>
              </a:rPr>
            </a:br>
            <a:r>
              <a:rPr lang="ru-RU" sz="3200" dirty="0">
                <a:latin typeface="Franklin Gothic Book"/>
              </a:rPr>
              <a:t>3. Основными провоцирующими агентами считаются </a:t>
            </a:r>
            <a:r>
              <a:rPr lang="ru-RU" sz="3200" b="1" dirty="0" err="1">
                <a:solidFill>
                  <a:schemeClr val="tx2">
                    <a:lumMod val="90000"/>
                  </a:schemeClr>
                </a:solidFill>
                <a:latin typeface="Franklin Gothic Book"/>
              </a:rPr>
              <a:t>Campylobacter</a:t>
            </a: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Franklin Gothic Book"/>
              </a:rPr>
              <a:t> </a:t>
            </a:r>
            <a:r>
              <a:rPr lang="ru-RU" sz="3200" b="1" dirty="0" err="1">
                <a:solidFill>
                  <a:schemeClr val="tx2">
                    <a:lumMod val="90000"/>
                  </a:schemeClr>
                </a:solidFill>
                <a:latin typeface="Franklin Gothic Book"/>
              </a:rPr>
              <a:t>jejuni</a:t>
            </a: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Franklin Gothic Book"/>
              </a:rPr>
              <a:t> и </a:t>
            </a:r>
            <a:r>
              <a:rPr lang="ru-RU" sz="3200" b="1" dirty="0" err="1">
                <a:solidFill>
                  <a:schemeClr val="tx2">
                    <a:lumMod val="90000"/>
                  </a:schemeClr>
                </a:solidFill>
                <a:latin typeface="Franklin Gothic Book"/>
              </a:rPr>
              <a:t>цитомегаловирус</a:t>
            </a: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Franklin Gothic Book"/>
              </a:rPr>
              <a:t> . </a:t>
            </a:r>
          </a:p>
          <a:p>
            <a:r>
              <a:rPr lang="ru-RU" sz="3200" dirty="0">
                <a:latin typeface="Franklin Gothic Book"/>
              </a:rPr>
              <a:t>4. Установлена определенная связь СГБ и с </a:t>
            </a: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Franklin Gothic Book"/>
              </a:rPr>
              <a:t>вирусом </a:t>
            </a:r>
            <a:r>
              <a:rPr lang="ru-RU" sz="3200" b="1" dirty="0" err="1">
                <a:solidFill>
                  <a:schemeClr val="tx2">
                    <a:lumMod val="90000"/>
                  </a:schemeClr>
                </a:solidFill>
                <a:latin typeface="Franklin Gothic Book"/>
              </a:rPr>
              <a:t>Epstein</a:t>
            </a: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Franklin Gothic Book"/>
              </a:rPr>
              <a:t> – </a:t>
            </a:r>
            <a:r>
              <a:rPr lang="ru-RU" sz="3200" b="1" dirty="0" err="1">
                <a:solidFill>
                  <a:schemeClr val="tx2">
                    <a:lumMod val="90000"/>
                  </a:schemeClr>
                </a:solidFill>
                <a:latin typeface="Franklin Gothic Book"/>
              </a:rPr>
              <a:t>Barr</a:t>
            </a:r>
            <a:r>
              <a:rPr lang="ru-RU" sz="3200" dirty="0">
                <a:latin typeface="Franklin Gothic Book"/>
              </a:rPr>
              <a:t>.</a:t>
            </a:r>
          </a:p>
          <a:p>
            <a:endParaRPr lang="ru-RU" sz="3200" dirty="0">
              <a:latin typeface="Franklin Gothic Book"/>
            </a:endParaRPr>
          </a:p>
          <a:p>
            <a:r>
              <a:rPr lang="ru-RU" sz="3200" dirty="0">
                <a:latin typeface="Franklin Gothic Book"/>
              </a:rPr>
              <a:t>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357158" y="714374"/>
            <a:ext cx="85725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latin typeface="Franklin Gothic Book"/>
              </a:rPr>
              <a:t>Основной целью иммунных атак при наиболее распространенной форме СГБ - острой воспалительной </a:t>
            </a:r>
            <a:r>
              <a:rPr lang="ru-RU" sz="3600" dirty="0" err="1">
                <a:latin typeface="Franklin Gothic Book"/>
              </a:rPr>
              <a:t>демиелинизирующей</a:t>
            </a:r>
            <a:r>
              <a:rPr lang="ru-RU" sz="3600" dirty="0">
                <a:latin typeface="Franklin Gothic Book"/>
              </a:rPr>
              <a:t> </a:t>
            </a:r>
            <a:r>
              <a:rPr lang="ru-RU" sz="3600" dirty="0" err="1">
                <a:latin typeface="Franklin Gothic Book"/>
              </a:rPr>
              <a:t>полинейропатии</a:t>
            </a:r>
            <a:r>
              <a:rPr lang="ru-RU" sz="3600" dirty="0">
                <a:latin typeface="Franklin Gothic Book"/>
              </a:rPr>
              <a:t> (ОВДП) являются </a:t>
            </a:r>
            <a:r>
              <a:rPr lang="ru-RU" sz="3600" dirty="0" err="1">
                <a:latin typeface="Franklin Gothic Book"/>
              </a:rPr>
              <a:t>шванновские</a:t>
            </a:r>
            <a:r>
              <a:rPr lang="ru-RU" sz="3600" dirty="0">
                <a:latin typeface="Franklin Gothic Book"/>
              </a:rPr>
              <a:t> клетки и миелин.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285720" y="928670"/>
            <a:ext cx="842968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>
                <a:latin typeface="Franklin Gothic Book"/>
              </a:rPr>
              <a:t>предшествуют гриппоподобные заболевания (до 70% всех случаев), 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Franklin Gothic Book"/>
              </a:rPr>
              <a:t> вакцинации, 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Franklin Gothic Book"/>
              </a:rPr>
              <a:t>хирургические операции (аборт, </a:t>
            </a:r>
            <a:r>
              <a:rPr lang="ru-RU" sz="3200" dirty="0" err="1">
                <a:latin typeface="Franklin Gothic Book"/>
              </a:rPr>
              <a:t>грыжесечение</a:t>
            </a:r>
            <a:r>
              <a:rPr lang="ru-RU" sz="3200" dirty="0">
                <a:latin typeface="Franklin Gothic Book"/>
              </a:rPr>
              <a:t>, </a:t>
            </a:r>
            <a:r>
              <a:rPr lang="ru-RU" sz="3200" dirty="0" err="1">
                <a:latin typeface="Franklin Gothic Book"/>
              </a:rPr>
              <a:t>аппендэктомия</a:t>
            </a:r>
            <a:r>
              <a:rPr lang="ru-RU" sz="3200" dirty="0">
                <a:latin typeface="Franklin Gothic Book"/>
              </a:rPr>
              <a:t>) 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Franklin Gothic Book"/>
              </a:rPr>
              <a:t>другие болезни или состояния, отмечающиеся у большинства больных за 1-3 недели до начала СГБ. 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Franklin Gothic Book"/>
              </a:rPr>
              <a:t>Нередко СГБ может развиться на фоне полного благополучия.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«Предшественники» СГБ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Клиника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42985"/>
            <a:ext cx="892971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1.Основным проявлением заболевания является нарастающий в нескольких дней или недель (обычно до 4 </a:t>
            </a:r>
            <a:r>
              <a:rPr lang="ru-RU" sz="2600" dirty="0" err="1"/>
              <a:t>нед</a:t>
            </a:r>
            <a:r>
              <a:rPr lang="ru-RU" sz="2600" dirty="0"/>
              <a:t>) относительно симметричный вялый </a:t>
            </a:r>
            <a:r>
              <a:rPr lang="ru-RU" sz="2600" dirty="0" err="1"/>
              <a:t>тетрапарез</a:t>
            </a:r>
            <a:r>
              <a:rPr lang="ru-RU" sz="2600" dirty="0"/>
              <a:t>,</a:t>
            </a:r>
          </a:p>
          <a:p>
            <a:r>
              <a:rPr lang="ru-RU" sz="2600" dirty="0"/>
              <a:t> 2. вначале чаще вовлекаются проксимальные отделы ног, но иногда слабость в первую очередь появляется в руках либо одновременно в руках или ногах.</a:t>
            </a:r>
          </a:p>
          <a:p>
            <a:r>
              <a:rPr lang="ru-RU" sz="2600" dirty="0"/>
              <a:t> 3. Иногда руки остаются сохранными в течение всего заболевания. </a:t>
            </a:r>
          </a:p>
          <a:p>
            <a:r>
              <a:rPr lang="ru-RU" sz="2600" dirty="0"/>
              <a:t>4. Паралич сопровождается выпадением глубоких рефлексов, легкими нарушениями поверхностной и глубокой чувствительности по типу „носков и перчаток" </a:t>
            </a:r>
          </a:p>
          <a:p>
            <a:r>
              <a:rPr lang="ru-RU" sz="2600" dirty="0"/>
              <a:t>5. Мышечные боли в плечевом, тазовом поясе и спине, корешковые боли и симптомы натяжения.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Клиника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164134"/>
            <a:ext cx="892971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6. </a:t>
            </a:r>
            <a:r>
              <a:rPr lang="ru-RU" sz="2400" dirty="0"/>
              <a:t>Паралич может захватывать дыхательную и краниальную мускулатуру, главным образом мимическую и </a:t>
            </a:r>
            <a:r>
              <a:rPr lang="ru-RU" sz="2400" dirty="0" err="1"/>
              <a:t>бульбарную</a:t>
            </a:r>
            <a:r>
              <a:rPr lang="ru-RU" sz="2400" dirty="0"/>
              <a:t>, реже наружные мышцы глаз.</a:t>
            </a:r>
          </a:p>
          <a:p>
            <a:r>
              <a:rPr lang="ru-RU" sz="2400" dirty="0"/>
              <a:t>7. </a:t>
            </a:r>
            <a:r>
              <a:rPr lang="ru-RU" sz="2400" dirty="0">
                <a:latin typeface="Franklin Gothic Book"/>
              </a:rPr>
              <a:t>В 50-90% наблюдений поражаются черепные нервы. При этом наиболее часто вовлекаются в процесс </a:t>
            </a:r>
            <a:r>
              <a:rPr lang="ru-RU" sz="2400" b="1" dirty="0">
                <a:latin typeface="Franklin Gothic Book"/>
              </a:rPr>
              <a:t>VII, IX </a:t>
            </a:r>
            <a:r>
              <a:rPr lang="ru-RU" sz="2400" dirty="0">
                <a:latin typeface="Franklin Gothic Book"/>
              </a:rPr>
              <a:t>и</a:t>
            </a:r>
            <a:r>
              <a:rPr lang="ru-RU" sz="2400" b="1" dirty="0">
                <a:latin typeface="Franklin Gothic Book"/>
              </a:rPr>
              <a:t> Х </a:t>
            </a:r>
            <a:r>
              <a:rPr lang="ru-RU" sz="2400" dirty="0">
                <a:latin typeface="Franklin Gothic Book"/>
              </a:rPr>
              <a:t>нервы.</a:t>
            </a:r>
            <a:endParaRPr lang="ru-RU" sz="2400" dirty="0"/>
          </a:p>
          <a:p>
            <a:r>
              <a:rPr lang="ru-RU" sz="2400" dirty="0"/>
              <a:t> 8. При парезе диафрагмы появляется парадоксальное дыхание с втягиванием живота на вдохе.</a:t>
            </a:r>
          </a:p>
          <a:p>
            <a:r>
              <a:rPr lang="ru-RU" sz="2400" dirty="0"/>
              <a:t>9.  У половины больных в остром периоде возникают выраженные вегетативные нарушения (повышение или падение АД, ортостатическая гипотензия, тахикардия или брадикардия, нарушение потоотделения), которые нередко являются причиной летального исхода.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Спиномозговые</a:t>
            </a:r>
            <a:r>
              <a:rPr lang="ru-RU" sz="3600" dirty="0"/>
              <a:t> нервы (</a:t>
            </a:r>
            <a:r>
              <a:rPr lang="en-US" sz="3600" dirty="0" err="1"/>
              <a:t>nervi</a:t>
            </a:r>
            <a:r>
              <a:rPr lang="en-US" sz="3600" dirty="0"/>
              <a:t> </a:t>
            </a:r>
            <a:r>
              <a:rPr lang="en-US" sz="3600" dirty="0" err="1"/>
              <a:t>spinales</a:t>
            </a:r>
            <a:r>
              <a:rPr lang="en-US" sz="3600" dirty="0"/>
              <a:t>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4713387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/>
              <a:t>Спиномозговые</a:t>
            </a:r>
            <a:r>
              <a:rPr lang="ru-RU" b="1" dirty="0"/>
              <a:t> нервы (</a:t>
            </a:r>
            <a:r>
              <a:rPr lang="en-US" b="1" dirty="0" err="1"/>
              <a:t>nervi</a:t>
            </a:r>
            <a:r>
              <a:rPr lang="en-US" b="1" dirty="0"/>
              <a:t> </a:t>
            </a:r>
            <a:r>
              <a:rPr lang="en-US" b="1" dirty="0" err="1"/>
              <a:t>spinales</a:t>
            </a:r>
            <a:r>
              <a:rPr lang="en-US" b="1" dirty="0"/>
              <a:t>) </a:t>
            </a:r>
            <a:r>
              <a:rPr lang="en-US" dirty="0"/>
              <a:t>– </a:t>
            </a:r>
            <a:r>
              <a:rPr lang="ru-RU" dirty="0"/>
              <a:t> от каждого сегмента спинного мозга отходит две пары корешков: передние (вентральные) – двигательные волокна; задние (дорсальные) – чувствительные волокна. Задние корешки образуют </a:t>
            </a:r>
            <a:r>
              <a:rPr lang="ru-RU" dirty="0" err="1"/>
              <a:t>спиномозговой</a:t>
            </a:r>
            <a:r>
              <a:rPr lang="ru-RU" dirty="0"/>
              <a:t> ганглий в области межпозвоночного отверстия (тела </a:t>
            </a:r>
            <a:r>
              <a:rPr lang="ru-RU" dirty="0" err="1"/>
              <a:t>псевдоуниполярных</a:t>
            </a:r>
            <a:r>
              <a:rPr lang="ru-RU" dirty="0"/>
              <a:t> чувствительных нейронов). Сразу за </a:t>
            </a:r>
            <a:r>
              <a:rPr lang="ru-RU" dirty="0" err="1"/>
              <a:t>спиномозговым</a:t>
            </a:r>
            <a:r>
              <a:rPr lang="ru-RU" dirty="0"/>
              <a:t> ганглием передние и задние корешки соединяются в один ствол – смешанный </a:t>
            </a:r>
            <a:r>
              <a:rPr lang="ru-RU" dirty="0" err="1"/>
              <a:t>спиномозговой</a:t>
            </a:r>
            <a:r>
              <a:rPr lang="ru-RU" dirty="0"/>
              <a:t> нерв. </a:t>
            </a:r>
          </a:p>
          <a:p>
            <a:r>
              <a:rPr lang="ru-RU" dirty="0"/>
              <a:t>Каждый </a:t>
            </a:r>
            <a:r>
              <a:rPr lang="ru-RU" dirty="0" err="1"/>
              <a:t>спиномозговой</a:t>
            </a:r>
            <a:r>
              <a:rPr lang="ru-RU" dirty="0"/>
              <a:t> нерв, после выхода из межпозвоночного отверстия </a:t>
            </a:r>
            <a:r>
              <a:rPr lang="ru-RU" b="1" dirty="0"/>
              <a:t>делится на 4 ветви: </a:t>
            </a:r>
          </a:p>
          <a:p>
            <a:pPr marL="514350" indent="-514350">
              <a:buAutoNum type="arabicPeriod"/>
            </a:pPr>
            <a:r>
              <a:rPr lang="ru-RU" b="1" dirty="0"/>
              <a:t>Передняя (вентральная) ветвь </a:t>
            </a:r>
            <a:r>
              <a:rPr lang="ru-RU" dirty="0"/>
              <a:t>– идет к передней стенке туловища и конечностям.</a:t>
            </a:r>
          </a:p>
          <a:p>
            <a:pPr marL="514350" indent="-514350">
              <a:buAutoNum type="arabicPeriod"/>
            </a:pPr>
            <a:r>
              <a:rPr lang="ru-RU" b="1" dirty="0"/>
              <a:t>Задняя (дорсальная) ветвь </a:t>
            </a:r>
            <a:r>
              <a:rPr lang="ru-RU" dirty="0"/>
              <a:t>– идет к мышцам  и коже спины и затылка.</a:t>
            </a:r>
          </a:p>
          <a:p>
            <a:pPr marL="514350" indent="-514350">
              <a:buAutoNum type="arabicPeriod"/>
            </a:pPr>
            <a:r>
              <a:rPr lang="ru-RU" b="1" dirty="0"/>
              <a:t>Соединительная ветвь </a:t>
            </a:r>
            <a:r>
              <a:rPr lang="ru-RU" dirty="0"/>
              <a:t>– идет к узлу симпатического ствола (расположен </a:t>
            </a:r>
            <a:r>
              <a:rPr lang="ru-RU" dirty="0" err="1"/>
              <a:t>паравертебрально</a:t>
            </a:r>
            <a:r>
              <a:rPr lang="ru-RU" dirty="0"/>
              <a:t>, т.е. рядом с позвоночником).</a:t>
            </a:r>
          </a:p>
          <a:p>
            <a:pPr marL="514350" indent="-514350">
              <a:buAutoNum type="arabicPeriod"/>
            </a:pPr>
            <a:r>
              <a:rPr lang="ru-RU" b="1" dirty="0" err="1"/>
              <a:t>Менингеальная</a:t>
            </a:r>
            <a:r>
              <a:rPr lang="ru-RU" b="1" dirty="0"/>
              <a:t> (оболочечная) ветвь </a:t>
            </a:r>
            <a:r>
              <a:rPr lang="ru-RU" dirty="0"/>
              <a:t>– идет обратно в позвоночный канал для иннервации оболочек спинного мозга.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Клиника  </a:t>
            </a: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214282" y="1643050"/>
            <a:ext cx="835824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>
                <a:latin typeface="Franklin Gothic Book"/>
              </a:rPr>
              <a:t>9. В 1</a:t>
            </a:r>
            <a:r>
              <a:rPr lang="en-US" sz="4000" dirty="0">
                <a:latin typeface="Franklin Gothic Book"/>
              </a:rPr>
              <a:t>/3</a:t>
            </a:r>
            <a:r>
              <a:rPr lang="ru-RU" sz="4000" dirty="0">
                <a:latin typeface="Franklin Gothic Book"/>
              </a:rPr>
              <a:t> случаев развивается наиболее серьезное осложнение СГБ - слабость дыхательной мускулатуры, приводящая к необходимости проведения ИВЛ.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571472" y="2000240"/>
            <a:ext cx="79295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Franklin Gothic Book"/>
              </a:rPr>
              <a:t>Состав ЦСЖ при СГБ в первые дни болезни нередко нормален, но ее белок имеет четкую тенденцию к повышению после первых 5-7 суток, обычно достигая максимума к 3-4-й неделе. </a:t>
            </a:r>
          </a:p>
          <a:p>
            <a:r>
              <a:rPr lang="ru-RU" sz="2800" dirty="0">
                <a:latin typeface="Franklin Gothic Book"/>
              </a:rPr>
              <a:t>В ряде случаев не исключено резкое увеличение концентрации белка в ликворе уже спустя 2-3 суток после начала СГБ с феноменом </a:t>
            </a:r>
            <a:r>
              <a:rPr lang="ru-RU" sz="2800" dirty="0" err="1">
                <a:latin typeface="Franklin Gothic Book"/>
              </a:rPr>
              <a:t>желатинизации</a:t>
            </a:r>
            <a:r>
              <a:rPr lang="ru-RU" sz="2800" dirty="0">
                <a:latin typeface="Franklin Gothic Book"/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Синдром белково-клеточной диссоциации в ликворе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357158" y="1714488"/>
            <a:ext cx="8429684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Franklin Gothic Book"/>
              </a:rPr>
              <a:t>Лечебные мероприятия, проводимые при СГБ, подразделяют на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специфические</a:t>
            </a:r>
            <a:r>
              <a:rPr lang="ru-RU" sz="3200" dirty="0">
                <a:latin typeface="Franklin Gothic Book"/>
              </a:rPr>
              <a:t> и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неспецифические</a:t>
            </a:r>
            <a:r>
              <a:rPr lang="ru-RU" sz="3200" dirty="0">
                <a:latin typeface="Franklin Gothic Book"/>
              </a:rPr>
              <a:t>. </a:t>
            </a:r>
          </a:p>
          <a:p>
            <a:r>
              <a:rPr lang="ru-RU" sz="3200" dirty="0">
                <a:latin typeface="Franklin Gothic Book"/>
              </a:rPr>
              <a:t>Основными специфическими методами лечения заболевания в настоящее время являются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программный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плазмаферез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и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внутривенная пульс-терапия иммуноглобулинами класса G</a:t>
            </a: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Franklin Gothic Book"/>
              </a:rPr>
              <a:t> </a:t>
            </a:r>
            <a:r>
              <a:rPr lang="ru-RU" sz="3200" dirty="0">
                <a:latin typeface="Franklin Gothic Book"/>
              </a:rPr>
              <a:t>("</a:t>
            </a:r>
            <a:r>
              <a:rPr lang="ru-RU" sz="3200" dirty="0" err="1">
                <a:latin typeface="Franklin Gothic Book"/>
              </a:rPr>
              <a:t>Bioven</a:t>
            </a:r>
            <a:r>
              <a:rPr lang="ru-RU" sz="3200" dirty="0">
                <a:latin typeface="Franklin Gothic Book"/>
              </a:rPr>
              <a:t>", "</a:t>
            </a:r>
            <a:r>
              <a:rPr lang="ru-RU" sz="3200" dirty="0" err="1">
                <a:latin typeface="Franklin Gothic Book"/>
              </a:rPr>
              <a:t>Sandoglobulin</a:t>
            </a:r>
            <a:r>
              <a:rPr lang="ru-RU" sz="3200" dirty="0">
                <a:latin typeface="Franklin Gothic Book"/>
              </a:rPr>
              <a:t>" и др.)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Лечение СГБ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785813" y="571500"/>
            <a:ext cx="72151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Franklin Gothic Book"/>
              </a:rPr>
              <a:t>К неспецифическим методам лечения относятся мероприятия, направленные на особый уход за больным и купирование разного рода осложнений, связанных с основным заболеванием, среди которых важнейшее место занимают лечение дыхательных и бульбарных нарушений.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285720" y="1357298"/>
            <a:ext cx="8501122" cy="532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Franklin Gothic Book"/>
              </a:rPr>
              <a:t>1. Операции </a:t>
            </a:r>
            <a:r>
              <a:rPr lang="ru-RU" sz="2800" dirty="0" err="1">
                <a:latin typeface="Franklin Gothic Book"/>
              </a:rPr>
              <a:t>плазмафереза</a:t>
            </a:r>
            <a:r>
              <a:rPr lang="ru-RU" sz="2800" dirty="0">
                <a:latin typeface="Franklin Gothic Book"/>
              </a:rPr>
              <a:t> выполняются в объемах, составляющих не менее 35-40 мл плазмы /кг массы тела за одну операцию и не менее 140-160 мл плазмы /кг массы тела на курс лечения. </a:t>
            </a:r>
          </a:p>
          <a:p>
            <a:r>
              <a:rPr lang="ru-RU" sz="2800" dirty="0">
                <a:latin typeface="Franklin Gothic Book"/>
              </a:rPr>
              <a:t>2. Количество операций - 4-5 с интервалом не более суток для больных, требующих ИВЛ или не способных пройти более 5 метров с опорой или поддержкой. </a:t>
            </a:r>
          </a:p>
          <a:p>
            <a:r>
              <a:rPr lang="ru-RU" sz="2800" dirty="0">
                <a:latin typeface="Franklin Gothic Book"/>
              </a:rPr>
              <a:t>3. Количество операций не менее 2 для больных, способных стоять или пройти самостоятельно свыше 5 метров.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Плазмаферез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500063" y="571500"/>
            <a:ext cx="82867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Иммуноглобулины класса G 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Franklin Gothic Book"/>
            </a:endParaRPr>
          </a:p>
          <a:p>
            <a:r>
              <a:rPr lang="ru-RU" sz="3200" dirty="0">
                <a:latin typeface="Franklin Gothic Book"/>
              </a:rPr>
              <a:t>1. Стандартный курс лечения - внутривенное введение препарата из расчета 0,4 г/кг массы тела больного ежедневно в течение 5 суток. </a:t>
            </a:r>
            <a:endParaRPr lang="en-US" sz="3200" dirty="0">
              <a:latin typeface="Franklin Gothic Book"/>
            </a:endParaRPr>
          </a:p>
          <a:p>
            <a:r>
              <a:rPr lang="ru-RU" sz="3200" dirty="0">
                <a:latin typeface="Franklin Gothic Book"/>
              </a:rPr>
              <a:t>2. По эффективности воздействия иммуноглобулины класса G не уступают программному плазмаферезу.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214282" y="642938"/>
            <a:ext cx="87154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Кортикостероиды – противопоказаны !!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Franklin Gothic Book"/>
            </a:endParaRPr>
          </a:p>
          <a:p>
            <a:r>
              <a:rPr lang="ru-RU" sz="2800" dirty="0">
                <a:latin typeface="Franklin Gothic Book"/>
              </a:rPr>
              <a:t>1</a:t>
            </a:r>
            <a:r>
              <a:rPr lang="ru-RU" sz="3400" dirty="0">
                <a:latin typeface="Franklin Gothic Book"/>
              </a:rPr>
              <a:t>. Полученные за последние годы результаты подтвердили </a:t>
            </a:r>
            <a:r>
              <a:rPr lang="ru-RU" sz="3400" b="1" dirty="0">
                <a:latin typeface="Franklin Gothic Book"/>
              </a:rPr>
              <a:t>неэффективность</a:t>
            </a:r>
            <a:r>
              <a:rPr lang="ru-RU" sz="3400" dirty="0">
                <a:latin typeface="Franklin Gothic Book"/>
              </a:rPr>
              <a:t> применения при синдроме </a:t>
            </a:r>
            <a:r>
              <a:rPr lang="ru-RU" sz="3400" dirty="0" err="1">
                <a:latin typeface="Franklin Gothic Book"/>
              </a:rPr>
              <a:t>Гийена</a:t>
            </a:r>
            <a:r>
              <a:rPr lang="ru-RU" sz="3400" dirty="0">
                <a:latin typeface="Franklin Gothic Book"/>
              </a:rPr>
              <a:t>- Барре кортикостероидов. </a:t>
            </a:r>
            <a:endParaRPr lang="en-US" sz="3400" dirty="0">
              <a:latin typeface="Franklin Gothic Book"/>
            </a:endParaRPr>
          </a:p>
          <a:p>
            <a:r>
              <a:rPr lang="ru-RU" sz="3400" dirty="0">
                <a:latin typeface="Franklin Gothic Book"/>
              </a:rPr>
              <a:t>2. Основание - мета-анализ, обобщивший результаты шести </a:t>
            </a:r>
            <a:r>
              <a:rPr lang="ru-RU" sz="3400" dirty="0" err="1">
                <a:latin typeface="Franklin Gothic Book"/>
              </a:rPr>
              <a:t>рандомизированных</a:t>
            </a:r>
            <a:r>
              <a:rPr lang="ru-RU" sz="3400" dirty="0">
                <a:latin typeface="Franklin Gothic Book"/>
              </a:rPr>
              <a:t> испытаний кортикостероидов </a:t>
            </a:r>
            <a:r>
              <a:rPr lang="ru-RU" sz="3400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(</a:t>
            </a:r>
            <a:r>
              <a:rPr lang="ru-RU" sz="3400" dirty="0" err="1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R.Hughes</a:t>
            </a:r>
            <a:r>
              <a:rPr lang="ru-RU" sz="3400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, F. </a:t>
            </a:r>
            <a:r>
              <a:rPr lang="ru-RU" sz="3400" dirty="0" err="1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van</a:t>
            </a:r>
            <a:r>
              <a:rPr lang="ru-RU" sz="3400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 </a:t>
            </a:r>
            <a:r>
              <a:rPr lang="ru-RU" sz="3400" dirty="0" err="1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der</a:t>
            </a:r>
            <a:r>
              <a:rPr lang="ru-RU" sz="3400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 </a:t>
            </a:r>
            <a:r>
              <a:rPr lang="ru-RU" sz="3400" dirty="0" err="1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Meche</a:t>
            </a:r>
            <a:r>
              <a:rPr lang="ru-RU" sz="3400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, </a:t>
            </a:r>
            <a:r>
              <a:rPr lang="ru-RU" sz="3400" dirty="0" err="1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Cochrane</a:t>
            </a:r>
            <a:r>
              <a:rPr lang="ru-RU" sz="3400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 </a:t>
            </a:r>
            <a:r>
              <a:rPr lang="ru-RU" sz="3400" dirty="0" err="1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review</a:t>
            </a:r>
            <a:r>
              <a:rPr lang="ru-RU" sz="3400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, 1999).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285720" y="928670"/>
            <a:ext cx="8643938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Franklin Gothic Book"/>
              </a:rPr>
              <a:t>1. Восстановление к концу первого месяца заболевания одинаково у больных, получавших кортикостероиды или плацебо, но восстановление к концу первого года хуже у пациентов, лечившихся гормонами. </a:t>
            </a:r>
            <a:endParaRPr lang="en-US" sz="2800" dirty="0">
              <a:latin typeface="Franklin Gothic Book"/>
            </a:endParaRPr>
          </a:p>
          <a:p>
            <a:r>
              <a:rPr lang="ru-RU" sz="2800" dirty="0">
                <a:latin typeface="Franklin Gothic Book"/>
              </a:rPr>
              <a:t>2.</a:t>
            </a:r>
            <a:r>
              <a:rPr lang="en-US" sz="2800" dirty="0">
                <a:latin typeface="Franklin Gothic Book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Во всем мире лечение СГБ с помощью кортикостероидов считается серьезной врачебной ошибкой.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Franklin Gothic Book"/>
            </a:endParaRPr>
          </a:p>
          <a:p>
            <a:r>
              <a:rPr lang="ru-RU" sz="2800" dirty="0">
                <a:latin typeface="Franklin Gothic Book"/>
              </a:rPr>
              <a:t>3. </a:t>
            </a:r>
            <a:r>
              <a:rPr lang="en-US" sz="2800" dirty="0">
                <a:latin typeface="Franklin Gothic Book"/>
              </a:rPr>
              <a:t> </a:t>
            </a:r>
            <a:r>
              <a:rPr lang="ru-RU" sz="2800" dirty="0">
                <a:latin typeface="Franklin Gothic Book"/>
              </a:rPr>
              <a:t>Все сказанное в равной мере относится и к </a:t>
            </a:r>
            <a:r>
              <a:rPr lang="ru-RU" sz="2800" dirty="0" err="1">
                <a:latin typeface="Franklin Gothic Book"/>
              </a:rPr>
              <a:t>цитостатикам</a:t>
            </a:r>
            <a:r>
              <a:rPr lang="ru-RU" sz="2800" dirty="0">
                <a:latin typeface="Franklin Gothic Book"/>
              </a:rPr>
              <a:t>. </a:t>
            </a:r>
            <a:endParaRPr lang="en-US" sz="2800" dirty="0">
              <a:latin typeface="Franklin Gothic Book"/>
            </a:endParaRPr>
          </a:p>
          <a:p>
            <a:r>
              <a:rPr lang="ru-RU" sz="2800" dirty="0">
                <a:latin typeface="Franklin Gothic Book"/>
              </a:rPr>
              <a:t>4. </a:t>
            </a:r>
            <a:r>
              <a:rPr lang="en-US" sz="2800" dirty="0">
                <a:latin typeface="Franklin Gothic Book"/>
              </a:rPr>
              <a:t> </a:t>
            </a:r>
            <a:r>
              <a:rPr lang="ru-RU" sz="2800" dirty="0">
                <a:latin typeface="Franklin Gothic Book"/>
              </a:rPr>
              <a:t>Не рекомендуется также сочетание плазмафереза с гормонотерапией, так как эффективность лечения  при этом снижается.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Выводы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мета-анализа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000" dirty="0"/>
              <a:t>1</a:t>
            </a: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r>
              <a:rPr lang="ru-RU" sz="3000" dirty="0"/>
              <a:t>     - Для профилактики легочной инфекции проводят дыхательную гимнастику и вибрационный массаж грудной клетки</a:t>
            </a:r>
            <a:br>
              <a:rPr lang="ru-RU" sz="3000" dirty="0"/>
            </a:br>
            <a:r>
              <a:rPr lang="ru-RU" sz="3000" dirty="0"/>
              <a:t>       - Антибиотики назначают только при появлении признаков инфекции.</a:t>
            </a:r>
            <a:br>
              <a:rPr lang="ru-RU" sz="3000" dirty="0"/>
            </a:br>
            <a:r>
              <a:rPr lang="ru-RU" sz="3000" dirty="0"/>
              <a:t>       - Важное значение имеют ранние реабилитационные мероприятия, включающие массаж, лечебную гимнастику, другие физиотерапевтические процедуры.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Исходы СГБ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14422"/>
            <a:ext cx="878684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/>
              <a:t>Смерть обычно наступает от дыхательной недостаточности, связанной с параличом дыхательных и/или </a:t>
            </a:r>
            <a:r>
              <a:rPr lang="ru-RU" sz="2800" dirty="0" err="1"/>
              <a:t>бульбарных</a:t>
            </a:r>
            <a:r>
              <a:rPr lang="ru-RU" sz="2800" dirty="0"/>
              <a:t> мышц, пневмонии, тромбоэмболии легочной артерии, остановки сердца, сепсиса</a:t>
            </a:r>
          </a:p>
          <a:p>
            <a:pPr marL="342900" indent="-342900">
              <a:buAutoNum type="arabicPeriod"/>
            </a:pPr>
            <a:r>
              <a:rPr lang="ru-RU" sz="2800" dirty="0"/>
              <a:t>Благодаря современным методам интенсивной терапии, прежде всего ИВЛ, смертность снизилась до 5%. </a:t>
            </a:r>
          </a:p>
          <a:p>
            <a:pPr marL="342900" indent="-342900">
              <a:buAutoNum type="arabicPeriod"/>
            </a:pPr>
            <a:r>
              <a:rPr lang="ru-RU" sz="2800" dirty="0"/>
              <a:t>Полное восстановление происходит в 70% случаев. </a:t>
            </a:r>
          </a:p>
          <a:p>
            <a:pPr marL="342900" indent="-342900">
              <a:buAutoNum type="arabicPeriod"/>
            </a:pPr>
            <a:r>
              <a:rPr lang="ru-RU" sz="2800" dirty="0"/>
              <a:t>Выраженные остаточные параличи сохраняются не более чем у 15% больных.</a:t>
            </a:r>
          </a:p>
          <a:p>
            <a:pPr marL="342900" indent="-342900">
              <a:buAutoNum type="arabicPeriod"/>
            </a:pPr>
            <a:r>
              <a:rPr lang="ru-RU" sz="2800" dirty="0"/>
              <a:t> В 2—5% случаев СГБ рецидивирует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Ветви спинномозговых нервов</a:t>
            </a:r>
          </a:p>
        </p:txBody>
      </p:sp>
      <p:pic>
        <p:nvPicPr>
          <p:cNvPr id="4" name="Содержимое 3" descr="ветвиСМН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3773" y="1700808"/>
            <a:ext cx="7378419" cy="4176464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Остеохондроз (радикулит)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933056"/>
            <a:ext cx="4752528" cy="2620888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/>
              <a:t>Остеохондроз (радикулит)—  </a:t>
            </a:r>
            <a:r>
              <a:rPr lang="ru-RU" sz="2000" dirty="0"/>
              <a:t>группа заболеваний, при которых наблюдается клиника  (симптомы) поражения корешков спинного мозга - боли по ходу нервов, нарушение чувствительности, двигательные расстройства. Локализация болей и нарушений чувствительности соответствует топике поражения.</a:t>
            </a:r>
          </a:p>
        </p:txBody>
      </p:sp>
      <p:pic>
        <p:nvPicPr>
          <p:cNvPr id="4" name="Рисунок 3" descr="радикул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2592288" cy="2436751"/>
          </a:xfrm>
          <a:prstGeom prst="rect">
            <a:avLst/>
          </a:prstGeom>
        </p:spPr>
      </p:pic>
      <p:pic>
        <p:nvPicPr>
          <p:cNvPr id="5" name="Рисунок 4" descr="локализация онеме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196752"/>
            <a:ext cx="2736304" cy="4207537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Корешковые синдромы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Компрессия С</a:t>
            </a:r>
            <a:r>
              <a:rPr lang="ru-RU" baseline="-25000" dirty="0"/>
              <a:t>5</a:t>
            </a:r>
            <a:r>
              <a:rPr lang="ru-RU" dirty="0"/>
              <a:t> (межпозвонковое отверстие C</a:t>
            </a:r>
            <a:r>
              <a:rPr lang="ru-RU" baseline="-25000" dirty="0"/>
              <a:t>IV</a:t>
            </a:r>
            <a:r>
              <a:rPr lang="ru-RU" dirty="0"/>
              <a:t>-C</a:t>
            </a:r>
            <a:r>
              <a:rPr lang="ru-RU" baseline="-25000" dirty="0"/>
              <a:t>V</a:t>
            </a:r>
            <a:r>
              <a:rPr lang="ru-RU" dirty="0"/>
              <a:t>) характеризуется болью с иррадиацией к </a:t>
            </a:r>
            <a:r>
              <a:rPr lang="ru-RU" dirty="0" err="1"/>
              <a:t>надплечью</a:t>
            </a:r>
            <a:r>
              <a:rPr lang="ru-RU" dirty="0"/>
              <a:t> и наружной поверхности плеча, слабостью и гипотрофией дельтовидной мышцы (сравнительно нечастая локализация).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Компрессия корешка С</a:t>
            </a:r>
            <a:r>
              <a:rPr lang="ru-RU" baseline="-25000" dirty="0"/>
              <a:t>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(межпозвонковое отверстие C</a:t>
            </a:r>
            <a:r>
              <a:rPr lang="ru-RU" baseline="-25000" dirty="0"/>
              <a:t>V</a:t>
            </a:r>
            <a:r>
              <a:rPr lang="ru-RU" dirty="0"/>
              <a:t>-C</a:t>
            </a:r>
            <a:r>
              <a:rPr lang="ru-RU" baseline="-25000" dirty="0"/>
              <a:t>VI</a:t>
            </a:r>
            <a:r>
              <a:rPr lang="ru-RU" dirty="0"/>
              <a:t>) появляется боль, распространяющаяся от шеи и лопатки к </a:t>
            </a:r>
            <a:r>
              <a:rPr lang="ru-RU" dirty="0" err="1"/>
              <a:t>надплечью</a:t>
            </a:r>
            <a:r>
              <a:rPr lang="ru-RU" dirty="0"/>
              <a:t>, по наружной поверхности плеча, к лучевому краю предплечья и к I пальцу, отмечаются парестезии в дистальных отделах данной зоны, слабость и гипотрофия двуглавой мышцы (частая локализация).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Компрессия корешка С</a:t>
            </a:r>
            <a:r>
              <a:rPr lang="ru-RU" baseline="-25000" dirty="0"/>
              <a:t>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(межпозвонковое отверстие C</a:t>
            </a:r>
            <a:r>
              <a:rPr lang="ru-RU" baseline="-25000" dirty="0"/>
              <a:t>VI</a:t>
            </a:r>
            <a:r>
              <a:rPr lang="ru-RU" dirty="0"/>
              <a:t>-C</a:t>
            </a:r>
            <a:r>
              <a:rPr lang="ru-RU" baseline="-25000" dirty="0"/>
              <a:t>VII</a:t>
            </a:r>
            <a:r>
              <a:rPr lang="ru-RU" dirty="0"/>
              <a:t>) характеризуется болью, распространяющейся от шеи и лопатки по </a:t>
            </a:r>
            <a:r>
              <a:rPr lang="ru-RU" dirty="0" err="1"/>
              <a:t>наружнозаднеи</a:t>
            </a:r>
            <a:r>
              <a:rPr lang="ru-RU" dirty="0"/>
              <a:t> поверхности плеча и</a:t>
            </a:r>
            <a:br>
              <a:rPr lang="ru-RU" dirty="0"/>
            </a:br>
            <a:r>
              <a:rPr lang="ru-RU" dirty="0"/>
              <a:t>дорсальной поверхности предплечья ко II и III пальцам, парестезии в дистальной части этой зоны, </a:t>
            </a:r>
            <a:r>
              <a:rPr lang="ru-RU" dirty="0" err="1"/>
              <a:t>гипалгезия</a:t>
            </a:r>
            <a:r>
              <a:rPr lang="ru-RU" dirty="0"/>
              <a:t> в зоне С</a:t>
            </a:r>
            <a:r>
              <a:rPr lang="ru-RU" baseline="-25000" dirty="0"/>
              <a:t>7</a:t>
            </a:r>
            <a:r>
              <a:rPr lang="ru-RU" dirty="0"/>
              <a:t>, слабость и гипотрофия трехглавой мышцы (частая локализация).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Компрессия корешка С</a:t>
            </a:r>
            <a:r>
              <a:rPr lang="ru-RU" baseline="-25000" dirty="0"/>
              <a:t>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(межпозвонковое отверстие C</a:t>
            </a:r>
            <a:r>
              <a:rPr lang="ru-RU" baseline="-25000" dirty="0"/>
              <a:t>VIII</a:t>
            </a:r>
            <a:r>
              <a:rPr lang="ru-RU" dirty="0"/>
              <a:t>—</a:t>
            </a:r>
            <a:r>
              <a:rPr lang="ru-RU" dirty="0" err="1"/>
              <a:t>Th</a:t>
            </a:r>
            <a:r>
              <a:rPr lang="ru-RU" baseline="-25000" dirty="0" err="1"/>
              <a:t>I</a:t>
            </a:r>
            <a:r>
              <a:rPr lang="ru-RU" dirty="0"/>
              <a:t>) возникают боль, распространяющаяся от шеи к локтевому краю предплечья и к V пальцу, парестезии в дистальных отделах этой зоны, </a:t>
            </a:r>
            <a:r>
              <a:rPr lang="ru-RU" dirty="0" err="1"/>
              <a:t>гипалгезия</a:t>
            </a:r>
            <a:r>
              <a:rPr lang="ru-RU" dirty="0"/>
              <a:t> в зоне С</a:t>
            </a:r>
            <a:r>
              <a:rPr lang="ru-RU" baseline="-25000" dirty="0"/>
              <a:t>8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Ишиас</a:t>
            </a:r>
          </a:p>
        </p:txBody>
      </p:sp>
      <p:pic>
        <p:nvPicPr>
          <p:cNvPr id="4" name="Содержимое 3" descr="ишиа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6408712" cy="3373972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4869160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Ишиас</a:t>
            </a:r>
            <a:r>
              <a:rPr lang="ru-RU" sz="2000" dirty="0"/>
              <a:t> (от греч</a:t>
            </a:r>
            <a:r>
              <a:rPr lang="ru-RU" sz="2000" i="1" dirty="0"/>
              <a:t> </a:t>
            </a:r>
            <a:r>
              <a:rPr lang="ru-RU" sz="2000" i="1" dirty="0" err="1"/>
              <a:t>ischias</a:t>
            </a:r>
            <a:r>
              <a:rPr lang="ru-RU" sz="2000" i="1" dirty="0"/>
              <a:t> - </a:t>
            </a:r>
            <a:r>
              <a:rPr lang="ru-RU" sz="2000" dirty="0"/>
              <a:t>седалище,) - защемление и воспаление седалищного нерва в пояснично-крестцовом отделе позвоночника. Другие названия - пояснично-крестцовый радикулит , невралгия седалищного нерва.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7815262" cy="1143000"/>
          </a:xfrm>
        </p:spPr>
        <p:txBody>
          <a:bodyPr/>
          <a:lstStyle/>
          <a:p>
            <a:pPr eaLnBrk="1" hangingPunct="1"/>
            <a:r>
              <a:rPr lang="ru-RU"/>
              <a:t>Грыжа диска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500188"/>
            <a:ext cx="4513263" cy="5032375"/>
          </a:xfrm>
          <a:noFill/>
        </p:spPr>
      </p:pic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5286375" y="1643063"/>
            <a:ext cx="35718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1 </a:t>
            </a:r>
            <a:r>
              <a:rPr lang="ru-RU" sz="2800"/>
              <a:t>спинной мозг</a:t>
            </a:r>
            <a:br>
              <a:rPr lang="en-US" sz="2800"/>
            </a:br>
            <a:r>
              <a:rPr lang="en-US" sz="2800"/>
              <a:t>2 </a:t>
            </a:r>
            <a:r>
              <a:rPr lang="ru-RU" sz="2800"/>
              <a:t>задние корешки</a:t>
            </a:r>
            <a:br>
              <a:rPr lang="en-US" sz="2800"/>
            </a:br>
            <a:r>
              <a:rPr lang="en-US" sz="2800"/>
              <a:t>3 </a:t>
            </a:r>
            <a:r>
              <a:rPr lang="ru-RU" sz="2800"/>
              <a:t>спинальный ганглий</a:t>
            </a:r>
            <a:br>
              <a:rPr lang="en-US" sz="2800"/>
            </a:br>
            <a:r>
              <a:rPr lang="en-US" sz="2800"/>
              <a:t>4 </a:t>
            </a:r>
            <a:r>
              <a:rPr lang="ru-RU" sz="2800"/>
              <a:t>передний корешок</a:t>
            </a:r>
            <a:br>
              <a:rPr lang="en-US" sz="2800"/>
            </a:br>
            <a:r>
              <a:rPr lang="en-US" sz="2800"/>
              <a:t>5 </a:t>
            </a:r>
            <a:r>
              <a:rPr lang="ru-RU" sz="2800"/>
              <a:t>спинальный нерв</a:t>
            </a:r>
            <a:br>
              <a:rPr lang="en-US" sz="2800"/>
            </a:br>
            <a:r>
              <a:rPr lang="en-US" sz="2800"/>
              <a:t>6 + 7 </a:t>
            </a:r>
            <a:r>
              <a:rPr lang="ru-RU" sz="2800"/>
              <a:t>межпозвоночный диск</a:t>
            </a:r>
            <a:br>
              <a:rPr lang="en-US" sz="2800"/>
            </a:br>
            <a:r>
              <a:rPr lang="en-US" sz="2800"/>
              <a:t>6 </a:t>
            </a:r>
            <a:r>
              <a:rPr lang="ru-RU" sz="2800"/>
              <a:t>фиброзное кольцо</a:t>
            </a:r>
            <a:br>
              <a:rPr lang="en-US" sz="2800"/>
            </a:br>
            <a:r>
              <a:rPr lang="en-US" sz="2800"/>
              <a:t>7 </a:t>
            </a:r>
            <a:r>
              <a:rPr lang="ru-RU" sz="2800"/>
              <a:t>пульпозное ядро</a:t>
            </a:r>
            <a:br>
              <a:rPr lang="en-US" sz="2800"/>
            </a:br>
            <a:r>
              <a:rPr lang="en-US" sz="2800"/>
              <a:t>8 </a:t>
            </a:r>
            <a:r>
              <a:rPr lang="ru-RU" sz="2800"/>
              <a:t>тело позвонка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1378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/>
              <a:t>Грыжа диска Л4-Л5 в сагиттальной и аксиальной проекциях</a:t>
            </a:r>
          </a:p>
        </p:txBody>
      </p:sp>
      <p:pic>
        <p:nvPicPr>
          <p:cNvPr id="9219" name="Picture 4" descr="1797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80975" y="1125538"/>
            <a:ext cx="9518650" cy="6775450"/>
          </a:xfr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836613"/>
          </a:xfrm>
        </p:spPr>
        <p:txBody>
          <a:bodyPr/>
          <a:lstStyle/>
          <a:p>
            <a:pPr eaLnBrk="1" hangingPunct="1"/>
            <a:r>
              <a:rPr lang="ru-RU"/>
              <a:t>Грыжа диска Л</a:t>
            </a:r>
            <a:r>
              <a:rPr lang="ru-RU" sz="3600"/>
              <a:t>4</a:t>
            </a:r>
            <a:r>
              <a:rPr lang="ru-RU"/>
              <a:t>-Л</a:t>
            </a:r>
            <a:r>
              <a:rPr lang="ru-RU" sz="3600"/>
              <a:t>5</a:t>
            </a:r>
          </a:p>
        </p:txBody>
      </p:sp>
      <p:pic>
        <p:nvPicPr>
          <p:cNvPr id="10243" name="Picture 4" descr="1739-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908050"/>
            <a:ext cx="7773987" cy="18138775"/>
          </a:xfr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1267" name="Picture 4" descr="1739-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7516813"/>
            <a:ext cx="9447213" cy="22042438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Ветви спинномозговых</a:t>
            </a:r>
          </a:p>
        </p:txBody>
      </p:sp>
      <p:pic>
        <p:nvPicPr>
          <p:cNvPr id="4" name="Содержимое 3" descr="ветвиСМН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8141" y="1600200"/>
            <a:ext cx="5927718" cy="4525963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2291" name="Picture 3" descr="1739-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5005050"/>
            <a:ext cx="9447213" cy="22042438"/>
          </a:xfr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Компрессионные синдромы поясничного остеохондроза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495800"/>
          </a:xfrm>
        </p:spPr>
        <p:txBody>
          <a:bodyPr/>
          <a:lstStyle/>
          <a:p>
            <a:r>
              <a:rPr lang="ru-RU" i="1" dirty="0"/>
              <a:t>Компрессия L4</a:t>
            </a:r>
            <a:r>
              <a:rPr lang="ru-RU" dirty="0"/>
              <a:t> (межпозвонковое отверстие L</a:t>
            </a:r>
            <a:r>
              <a:rPr lang="ru-RU" baseline="-25000" dirty="0"/>
              <a:t>I</a:t>
            </a:r>
            <a:r>
              <a:rPr lang="ru-RU" dirty="0"/>
              <a:t>-L</a:t>
            </a:r>
            <a:r>
              <a:rPr lang="ru-RU" baseline="-25000" dirty="0"/>
              <a:t>IV</a:t>
            </a:r>
            <a:r>
              <a:rPr lang="ru-RU" dirty="0"/>
              <a:t>) проявляется нерезкой болью, которая </a:t>
            </a:r>
            <a:r>
              <a:rPr lang="ru-RU" dirty="0" err="1"/>
              <a:t>иррадиирует</a:t>
            </a:r>
            <a:r>
              <a:rPr lang="ru-RU" dirty="0"/>
              <a:t> по </a:t>
            </a:r>
            <a:r>
              <a:rPr lang="ru-RU" dirty="0" err="1"/>
              <a:t>внутреннепередним</a:t>
            </a:r>
            <a:r>
              <a:rPr lang="ru-RU" dirty="0"/>
              <a:t> отделам бедра, иногда до колена и немного ниже. В этой же зоне бывают и парестезии. Двигательные нарушения проявляются лишь нерезкой слабостью и гипотрофией четырехглавой мышцы (нечастая локализация).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Компрессия корешка Л5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(межпозвонковое отверстие L</a:t>
            </a:r>
            <a:r>
              <a:rPr lang="ru-RU" baseline="-25000" dirty="0"/>
              <a:t>IV</a:t>
            </a:r>
            <a:r>
              <a:rPr lang="ru-RU" dirty="0"/>
              <a:t>-L</a:t>
            </a:r>
            <a:r>
              <a:rPr lang="ru-RU" baseline="-25000" dirty="0"/>
              <a:t>V</a:t>
            </a:r>
            <a:r>
              <a:rPr lang="ru-RU" dirty="0"/>
              <a:t>) характеризуется болью, которая </a:t>
            </a:r>
            <a:r>
              <a:rPr lang="ru-RU" dirty="0" err="1"/>
              <a:t>иррадиирует</a:t>
            </a:r>
            <a:r>
              <a:rPr lang="ru-RU" dirty="0"/>
              <a:t> по наружной поверхности бедра, передней поверхности голени, тылу стопы, в большой палец. Определяются слабость разгибателей большого пальца, реже стопы, гипестезия в зоне иннервации корешка. Коленные и ахилловы </a:t>
            </a:r>
            <a:r>
              <a:rPr lang="ru-RU" dirty="0" err="1"/>
              <a:t>рефлесы</a:t>
            </a:r>
            <a:r>
              <a:rPr lang="ru-RU" dirty="0"/>
              <a:t> сохранены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Компрессия корешка S</a:t>
            </a:r>
            <a:r>
              <a:rPr lang="ru-RU" baseline="-25000" dirty="0"/>
              <a:t>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5043510"/>
          </a:xfrm>
        </p:spPr>
        <p:txBody>
          <a:bodyPr/>
          <a:lstStyle/>
          <a:p>
            <a:r>
              <a:rPr lang="ru-RU" sz="2300" dirty="0"/>
              <a:t>(межпозвонковое отверстие L</a:t>
            </a:r>
            <a:r>
              <a:rPr lang="ru-RU" sz="2300" baseline="-25000" dirty="0"/>
              <a:t>V</a:t>
            </a:r>
            <a:r>
              <a:rPr lang="ru-RU" sz="2300" dirty="0"/>
              <a:t>-S</a:t>
            </a:r>
            <a:r>
              <a:rPr lang="ru-RU" sz="2300" baseline="-25000" dirty="0"/>
              <a:t>I</a:t>
            </a:r>
            <a:r>
              <a:rPr lang="ru-RU" sz="2300" dirty="0"/>
              <a:t>) появляется боль с иррадиацией от ягодицы или от поясницы и ягодицы по </a:t>
            </a:r>
            <a:r>
              <a:rPr lang="ru-RU" sz="2300" dirty="0" err="1"/>
              <a:t>наружнозаднему</a:t>
            </a:r>
            <a:r>
              <a:rPr lang="ru-RU" sz="2300" dirty="0"/>
              <a:t> краю бедра, по наружному краю голени до наружного края стопы и последних пальцев, иногда лишь до пятого пальца. </a:t>
            </a:r>
          </a:p>
          <a:p>
            <a:r>
              <a:rPr lang="ru-RU" sz="2300" dirty="0"/>
              <a:t>Нередко боль распространяется лишь до пятки, больше до наружного ее края. В этих же зонах лишь иногда больной испытывает ощущение покалывания и другие парестезии.</a:t>
            </a:r>
          </a:p>
          <a:p>
            <a:r>
              <a:rPr lang="ru-RU" sz="2300" dirty="0"/>
              <a:t> Определяются снижение силы трехглавой мышцы голени и сгибателей пальцев стопы (особенно сгибателя пятого пальца), гипотония и гипотрофия икроножной мышцы.</a:t>
            </a:r>
          </a:p>
          <a:p>
            <a:r>
              <a:rPr lang="ru-RU" sz="2300" dirty="0"/>
              <a:t> У больного возникает затруднение при стоянии на носках, отмечается снижение или отсутствие ахиллова рефлекса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072098"/>
          </a:xfrm>
        </p:spPr>
        <p:txBody>
          <a:bodyPr/>
          <a:lstStyle/>
          <a:p>
            <a:r>
              <a:rPr lang="ru-RU" sz="2600" dirty="0"/>
              <a:t>НПВС и миорелаксанты при рефлекторных синдромах</a:t>
            </a:r>
          </a:p>
          <a:p>
            <a:r>
              <a:rPr lang="ru-RU" sz="2600" dirty="0"/>
              <a:t>Витамины группы В</a:t>
            </a:r>
          </a:p>
          <a:p>
            <a:r>
              <a:rPr lang="ru-RU" sz="2600" dirty="0"/>
              <a:t>Антиконвульсанты и трициклические антидепрессанты при корешковых синдромах</a:t>
            </a:r>
          </a:p>
          <a:p>
            <a:r>
              <a:rPr lang="ru-RU" sz="2600" dirty="0"/>
              <a:t>Новокаиновые блокады </a:t>
            </a:r>
          </a:p>
          <a:p>
            <a:r>
              <a:rPr lang="ru-RU" sz="2600" dirty="0" err="1"/>
              <a:t>Физиолечение</a:t>
            </a:r>
            <a:endParaRPr lang="ru-RU" sz="2600" dirty="0"/>
          </a:p>
          <a:p>
            <a:r>
              <a:rPr lang="ru-RU" sz="2600" dirty="0"/>
              <a:t>Хирургическое лечение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Туннельный синдром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606190" cy="5873080"/>
          </a:xfrm>
        </p:spPr>
        <p:txBody>
          <a:bodyPr>
            <a:noAutofit/>
          </a:bodyPr>
          <a:lstStyle/>
          <a:p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Синдро́м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запя́стного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кана́ла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карпальный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туннельный синдром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англ. 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carpal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tunnel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syndrome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 неврологическое заболевание, проявляющееся длительной болью и онемением пальцев кисти. Относится к туннельной невропатии. Причиной заболевания является сдавление срединного нерва между костями и сухожилиями мышц запястья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запястного канала наиболее часто встречается у женщин старшего возраста. Это заболевание считается профессиональным у работников, выполняющих монотонные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сгибательно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-разгибательные движения кисти (например, при сборке машин). Также этим заболеванием страдают сурдопереводчики и мотогонщики, пианисты, боулеры, барабанщики и нередко художники со стажем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синдрома встречается у пользователей компьютеров, например игроков в компьютерные игры (активное и долговременное использование клавиатуры и мыши в неправильной позе). Широко распространено представление, что длительная ежедневная работа на компьютере, требующая постоянного использования клавиатуры, является фактором риска развития синдрома запястного канала, однако результаты научных исследований в этом отношении противоречивы.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Существует исследование, в котором синдром запястного канала выявлен у каждого шестого обследованного, работающего на компьютере. Согласно ему, большему риску подвергаются те пользователи, у которых при работе с клавиатурой кисть разогнута на 20° и более по отношению к предплечью. В то же время, другие научные исследования указывают на отсутствие достоверных различий в частоте возникновения этого синдрома в группе постоянно работающих с клавиатурой при сравнении с общим населением.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04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50206" cy="6220544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синдрома встречается у пользователей компьютеров, например игроков в компьютерные игры (активное и долговременное использование клавиатуры и мыши в неправильной позе). Широко распространено представление, что длительная ежедневная работа на компьютере, требующая постоянного использования клавиатуры, является фактором риска развития синдрома запястного канала, однако результаты научных исследований в этом отношении противоречивы.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Существует исследование, в котором синдром запястного канала выявлен у каждого шестого обследованного, работающего на компьютере. Согласно ему, большему риску подвергаются те пользователи, у которых при работе с клавиатурой кисть разогнута на 20° и более по отношению к предплечью. В то же время, другие научные исследования указывают на отсутствие достоверных различий в частоте возникновения этого синдрома в группе постоянно работающих с клавиатурой при сравнении с общим населением.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его называют «туннельным синдромом», хотя это некорректно — существует множество других туннельных синдромов (синдромов сдавления нерва в узком канале), это лишь один, наиболее известный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78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Задние ветви спинномозговых нервов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Задние ветви СМН </a:t>
            </a:r>
            <a:r>
              <a:rPr lang="ru-RU" dirty="0"/>
              <a:t>– содержат чувствительные и двигательные (моторные) волокна, иннервируют мышцы и кожу спины и затылка.</a:t>
            </a:r>
          </a:p>
          <a:p>
            <a:pPr>
              <a:buNone/>
            </a:pPr>
            <a:r>
              <a:rPr lang="ru-RU" b="1" dirty="0"/>
              <a:t>Выделяют 4 крупных нерва:</a:t>
            </a:r>
          </a:p>
          <a:p>
            <a:pPr marL="514350" indent="-514350">
              <a:buAutoNum type="arabicPeriod"/>
            </a:pPr>
            <a:r>
              <a:rPr lang="ru-RU" b="1" dirty="0" err="1"/>
              <a:t>Подзатылочный</a:t>
            </a:r>
            <a:r>
              <a:rPr lang="ru-RU" b="1" dirty="0"/>
              <a:t> нерв </a:t>
            </a:r>
            <a:r>
              <a:rPr lang="ru-RU" dirty="0"/>
              <a:t>– двигательный (мышцы затылка)</a:t>
            </a:r>
          </a:p>
          <a:p>
            <a:pPr marL="514350" indent="-514350">
              <a:buAutoNum type="arabicPeriod"/>
            </a:pPr>
            <a:r>
              <a:rPr lang="ru-RU" b="1" dirty="0"/>
              <a:t>Большой затылочный </a:t>
            </a:r>
            <a:r>
              <a:rPr lang="ru-RU" dirty="0"/>
              <a:t>– чувствительный (кожа затылка)</a:t>
            </a:r>
          </a:p>
          <a:p>
            <a:pPr marL="514350" indent="-514350">
              <a:buAutoNum type="arabicPeriod"/>
            </a:pPr>
            <a:r>
              <a:rPr lang="ru-RU" b="1" dirty="0"/>
              <a:t>Верхний ягодичный нерв </a:t>
            </a:r>
            <a:r>
              <a:rPr lang="ru-RU" dirty="0"/>
              <a:t>– чувствительный (кожа ягодицы)</a:t>
            </a:r>
          </a:p>
          <a:p>
            <a:pPr marL="514350" indent="-514350">
              <a:buAutoNum type="arabicPeriod"/>
            </a:pPr>
            <a:r>
              <a:rPr lang="ru-RU" b="1" dirty="0"/>
              <a:t>Нижний ягодичный нерв </a:t>
            </a:r>
            <a:r>
              <a:rPr lang="ru-RU" dirty="0"/>
              <a:t>– чувствительный (кожа ягодицы)</a:t>
            </a:r>
          </a:p>
          <a:p>
            <a:pPr marL="514350" indent="-514350">
              <a:buNone/>
            </a:pPr>
            <a:r>
              <a:rPr lang="ru-RU" b="1" i="1" dirty="0"/>
              <a:t>	Остальные задние ветви СМН специальных названий не имеют</a:t>
            </a:r>
            <a:r>
              <a:rPr lang="ru-RU" dirty="0"/>
              <a:t>.</a:t>
            </a:r>
            <a:endParaRPr lang="ru-RU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Передние ветви спинномозговых нервов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Передние ветви СМН </a:t>
            </a:r>
            <a:r>
              <a:rPr lang="ru-RU" dirty="0"/>
              <a:t>– самые мощные, содержат чувствительные и двигательные волокна, иннервируют мышцы и кожу передней и боковой поверхностей туловища, шеи, верхних и нижних конечностей.</a:t>
            </a:r>
          </a:p>
          <a:p>
            <a:r>
              <a:rPr lang="ru-RU" dirty="0"/>
              <a:t>Передние ветви соседних нервов соединяются между собой и образуют</a:t>
            </a:r>
            <a:r>
              <a:rPr lang="ru-RU" b="1" dirty="0"/>
              <a:t> сплетения (</a:t>
            </a:r>
            <a:r>
              <a:rPr lang="en-US" b="1" dirty="0"/>
              <a:t>plexus)</a:t>
            </a:r>
            <a:r>
              <a:rPr lang="ru-RU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Шейное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Плечевое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Поясничное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Крестцовое</a:t>
            </a:r>
          </a:p>
          <a:p>
            <a:r>
              <a:rPr lang="ru-RU" b="1" dirty="0"/>
              <a:t>Передние ветви грудных сегментов  </a:t>
            </a:r>
            <a:r>
              <a:rPr lang="ru-RU" dirty="0"/>
              <a:t>идут </a:t>
            </a:r>
            <a:r>
              <a:rPr lang="ru-RU" dirty="0" err="1"/>
              <a:t>сегментарно</a:t>
            </a:r>
            <a:r>
              <a:rPr lang="ru-RU" dirty="0"/>
              <a:t> в межреберных промежутках и </a:t>
            </a:r>
            <a:r>
              <a:rPr lang="ru-RU" b="1" dirty="0"/>
              <a:t>сплетений не образуют!</a:t>
            </a:r>
          </a:p>
          <a:p>
            <a:endParaRPr lang="ru-RU" dirty="0"/>
          </a:p>
        </p:txBody>
      </p:sp>
      <p:pic>
        <p:nvPicPr>
          <p:cNvPr id="4" name="Рисунок 3" descr="сплетения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412776"/>
            <a:ext cx="2103864" cy="49659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2953</TotalTime>
  <Words>3362</Words>
  <Application>Microsoft Office PowerPoint</Application>
  <PresentationFormat>Экран (4:3)</PresentationFormat>
  <Paragraphs>312</Paragraphs>
  <Slides>76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81" baseType="lpstr">
      <vt:lpstr>Arial</vt:lpstr>
      <vt:lpstr>Calibri</vt:lpstr>
      <vt:lpstr>Franklin Gothic Book</vt:lpstr>
      <vt:lpstr>Times New Roman</vt:lpstr>
      <vt:lpstr>Тема Office</vt:lpstr>
      <vt:lpstr>Движение. Периферические компоненты двигательной системы и их расстройства</vt:lpstr>
      <vt:lpstr>Анатомические компоненты ПНС </vt:lpstr>
      <vt:lpstr>Оболочки спинного мозга</vt:lpstr>
      <vt:lpstr>Спинномозговые нервы</vt:lpstr>
      <vt:lpstr>Спиномозговые нервы (nervi spinales)</vt:lpstr>
      <vt:lpstr>Ветви спинномозговых нервов</vt:lpstr>
      <vt:lpstr>Ветви спинномозговых</vt:lpstr>
      <vt:lpstr>Задние ветви спинномозговых нервов</vt:lpstr>
      <vt:lpstr>Передние ветви спинномозговых нервов</vt:lpstr>
      <vt:lpstr>Межреберные нервы (nn. intercostales)</vt:lpstr>
      <vt:lpstr>Шейное сплетение (plexus cervicalis)</vt:lpstr>
      <vt:lpstr>Шейное сплетение</vt:lpstr>
      <vt:lpstr>Плечевое сплетение (plexus brachialis)</vt:lpstr>
      <vt:lpstr>Plexus Brachialis</vt:lpstr>
      <vt:lpstr>Длинные нервы (ветви) плечевого сплетения</vt:lpstr>
      <vt:lpstr>Длинные нервы плечевого сплетения</vt:lpstr>
      <vt:lpstr>Короткие ветви плечевого сплетения</vt:lpstr>
      <vt:lpstr>Презентация PowerPoint</vt:lpstr>
      <vt:lpstr>Поясничное сплетение (plexus lumbales)</vt:lpstr>
      <vt:lpstr>Длинные нервы поясничного сплетения</vt:lpstr>
      <vt:lpstr>Крестцовое сплетение (plexus sacralis) </vt:lpstr>
      <vt:lpstr>Длинные мышцы крестцового сплетения</vt:lpstr>
      <vt:lpstr>Поясничное и крестцовое сплетения</vt:lpstr>
      <vt:lpstr>Нервы нижней конечности</vt:lpstr>
      <vt:lpstr>Презентация PowerPoint</vt:lpstr>
      <vt:lpstr>ПАТОМОРФОЛОГИЯ ПЕРИФЕРИЧЕСКИХ НЕРВОВ  </vt:lpstr>
      <vt:lpstr>Валлеровское перерождение</vt:lpstr>
      <vt:lpstr>Атрофия и дегенерация аксона (аксонопатия)</vt:lpstr>
      <vt:lpstr>Сегментарная демиелинизация (миелинопатия)</vt:lpstr>
      <vt:lpstr>КЛАССИФИКАЦИЯ ЗАБОЛЕВАНИЙ ПНС</vt:lpstr>
      <vt:lpstr>Классификация по топографо-анатомическому принципу  </vt:lpstr>
      <vt:lpstr>Классификация по этиологии заболевания ПНС (1)</vt:lpstr>
      <vt:lpstr>Классификация по этиологии заболевания ПНС (2)</vt:lpstr>
      <vt:lpstr>Заболевания периферической нервной системы различной этиологии</vt:lpstr>
      <vt:lpstr>IV. По патогенезу и патоморфологии</vt:lpstr>
      <vt:lpstr>Невриты (радикулиты) - воспаление периферических нервов и корешков </vt:lpstr>
      <vt:lpstr>Невралгия – заболевание характеризующееся спонтанными пароксизмами нестерпимых болей в зоне иннервации определенных нервов с образовании сверх возбудимых курковых зон кожи и слизистых оболочек, раздражение которых, например, прикосновение вызывает очередной приступ боли.  В промежутках между приступами ни субъективных, ни объективных симптомов раздражения или выпадения функций пораженного нерва не отмечается.</vt:lpstr>
      <vt:lpstr>Семиотика поражения ПНС</vt:lpstr>
      <vt:lpstr>Сенсорные нарушения соответствуют периферическому типу нарушения чувствительности  </vt:lpstr>
      <vt:lpstr>Презентация PowerPoint</vt:lpstr>
      <vt:lpstr>Полиневритический синдром</vt:lpstr>
      <vt:lpstr>Полиневропатии (невропатии)</vt:lpstr>
      <vt:lpstr>Синдром Гийена- Барре (СГБ)</vt:lpstr>
      <vt:lpstr>Четыре основные клинические формы СГБ:</vt:lpstr>
      <vt:lpstr>Презентация PowerPoint</vt:lpstr>
      <vt:lpstr>Презентация PowerPoint</vt:lpstr>
      <vt:lpstr>«Предшественники» СГБ</vt:lpstr>
      <vt:lpstr>Клиника  </vt:lpstr>
      <vt:lpstr>Клиника  </vt:lpstr>
      <vt:lpstr>Клиника  </vt:lpstr>
      <vt:lpstr>Синдром белково-клеточной диссоциации в ликворе</vt:lpstr>
      <vt:lpstr>Лечение СГБ </vt:lpstr>
      <vt:lpstr>Презентация PowerPoint</vt:lpstr>
      <vt:lpstr>Плазмаферез </vt:lpstr>
      <vt:lpstr>Презентация PowerPoint</vt:lpstr>
      <vt:lpstr>Презентация PowerPoint</vt:lpstr>
      <vt:lpstr>Выводы мета-анализа</vt:lpstr>
      <vt:lpstr>1               - Для профилактики легочной инфекции проводят дыхательную гимнастику и вибрационный массаж грудной клетки        - Антибиотики назначают только при появлении признаков инфекции.        - Важное значение имеют ранние реабилитационные мероприятия, включающие массаж, лечебную гимнастику, другие физиотерапевтические процедуры. </vt:lpstr>
      <vt:lpstr>Исходы СГБ</vt:lpstr>
      <vt:lpstr>Остеохондроз (радикулит)</vt:lpstr>
      <vt:lpstr>Корешковые синдромы</vt:lpstr>
      <vt:lpstr>Компрессия корешка С6</vt:lpstr>
      <vt:lpstr>Компрессия корешка С7</vt:lpstr>
      <vt:lpstr>Компрессия корешка С8</vt:lpstr>
      <vt:lpstr>Ишиас</vt:lpstr>
      <vt:lpstr>Грыжа диска</vt:lpstr>
      <vt:lpstr>Грыжа диска Л4-Л5 в сагиттальной и аксиальной проекциях</vt:lpstr>
      <vt:lpstr>Грыжа диска Л4-Л5</vt:lpstr>
      <vt:lpstr>Презентация PowerPoint</vt:lpstr>
      <vt:lpstr>Презентация PowerPoint</vt:lpstr>
      <vt:lpstr>Компрессионные синдромы поясничного остеохондроза</vt:lpstr>
      <vt:lpstr>Компрессия корешка Л5</vt:lpstr>
      <vt:lpstr>Компрессия корешка S1</vt:lpstr>
      <vt:lpstr>Лечение</vt:lpstr>
      <vt:lpstr>Туннельный синдром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– предмет изучения анатомии и физиологии</dc:title>
  <dc:creator>PC</dc:creator>
  <cp:lastModifiedBy> </cp:lastModifiedBy>
  <cp:revision>397</cp:revision>
  <dcterms:created xsi:type="dcterms:W3CDTF">2017-09-01T18:01:25Z</dcterms:created>
  <dcterms:modified xsi:type="dcterms:W3CDTF">2022-08-27T03:56:46Z</dcterms:modified>
</cp:coreProperties>
</file>